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82"/>
  </p:notesMasterIdLst>
  <p:sldIdLst>
    <p:sldId id="289" r:id="rId2"/>
    <p:sldId id="444" r:id="rId3"/>
    <p:sldId id="291" r:id="rId4"/>
    <p:sldId id="365" r:id="rId5"/>
    <p:sldId id="294" r:id="rId6"/>
    <p:sldId id="295" r:id="rId7"/>
    <p:sldId id="438" r:id="rId8"/>
    <p:sldId id="376" r:id="rId9"/>
    <p:sldId id="367" r:id="rId10"/>
    <p:sldId id="373" r:id="rId11"/>
    <p:sldId id="298" r:id="rId12"/>
    <p:sldId id="299" r:id="rId13"/>
    <p:sldId id="406" r:id="rId14"/>
    <p:sldId id="421" r:id="rId15"/>
    <p:sldId id="423" r:id="rId16"/>
    <p:sldId id="407" r:id="rId17"/>
    <p:sldId id="408" r:id="rId18"/>
    <p:sldId id="409" r:id="rId19"/>
    <p:sldId id="410" r:id="rId20"/>
    <p:sldId id="411" r:id="rId21"/>
    <p:sldId id="412" r:id="rId22"/>
    <p:sldId id="413" r:id="rId23"/>
    <p:sldId id="414" r:id="rId24"/>
    <p:sldId id="415" r:id="rId25"/>
    <p:sldId id="416" r:id="rId26"/>
    <p:sldId id="417" r:id="rId27"/>
    <p:sldId id="418" r:id="rId28"/>
    <p:sldId id="419" r:id="rId29"/>
    <p:sldId id="420" r:id="rId30"/>
    <p:sldId id="300" r:id="rId31"/>
    <p:sldId id="302" r:id="rId32"/>
    <p:sldId id="402" r:id="rId33"/>
    <p:sldId id="304" r:id="rId34"/>
    <p:sldId id="386" r:id="rId35"/>
    <p:sldId id="305" r:id="rId36"/>
    <p:sldId id="383" r:id="rId37"/>
    <p:sldId id="307" r:id="rId38"/>
    <p:sldId id="387" r:id="rId39"/>
    <p:sldId id="427" r:id="rId40"/>
    <p:sldId id="429" r:id="rId41"/>
    <p:sldId id="428" r:id="rId42"/>
    <p:sldId id="430" r:id="rId43"/>
    <p:sldId id="431" r:id="rId44"/>
    <p:sldId id="432" r:id="rId45"/>
    <p:sldId id="389" r:id="rId46"/>
    <p:sldId id="390" r:id="rId47"/>
    <p:sldId id="377" r:id="rId48"/>
    <p:sldId id="378" r:id="rId49"/>
    <p:sldId id="443" r:id="rId50"/>
    <p:sldId id="326" r:id="rId51"/>
    <p:sldId id="391" r:id="rId52"/>
    <p:sldId id="327" r:id="rId53"/>
    <p:sldId id="384" r:id="rId54"/>
    <p:sldId id="385" r:id="rId55"/>
    <p:sldId id="334" r:id="rId56"/>
    <p:sldId id="335" r:id="rId57"/>
    <p:sldId id="337" r:id="rId58"/>
    <p:sldId id="338" r:id="rId59"/>
    <p:sldId id="339" r:id="rId60"/>
    <p:sldId id="355" r:id="rId61"/>
    <p:sldId id="356" r:id="rId62"/>
    <p:sldId id="340" r:id="rId63"/>
    <p:sldId id="341" r:id="rId64"/>
    <p:sldId id="342" r:id="rId65"/>
    <p:sldId id="345" r:id="rId66"/>
    <p:sldId id="392" r:id="rId67"/>
    <p:sldId id="440" r:id="rId68"/>
    <p:sldId id="393" r:id="rId69"/>
    <p:sldId id="394" r:id="rId70"/>
    <p:sldId id="395" r:id="rId71"/>
    <p:sldId id="396" r:id="rId72"/>
    <p:sldId id="397" r:id="rId73"/>
    <p:sldId id="398" r:id="rId74"/>
    <p:sldId id="357" r:id="rId75"/>
    <p:sldId id="441" r:id="rId76"/>
    <p:sldId id="442" r:id="rId77"/>
    <p:sldId id="445" r:id="rId78"/>
    <p:sldId id="446" r:id="rId79"/>
    <p:sldId id="448" r:id="rId80"/>
    <p:sldId id="447" r:id="rId8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3300"/>
  </p:clrMru>
</p:presentationPr>
</file>

<file path=ppt/tableStyles.xml><?xml version="1.0" encoding="utf-8"?>
<a:tblStyleLst xmlns:a="http://schemas.openxmlformats.org/drawingml/2006/main" def="{5C22544A-7EE6-4342-B048-85BDC9FD1C3A}">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963" autoAdjust="0"/>
  </p:normalViewPr>
  <p:slideViewPr>
    <p:cSldViewPr>
      <p:cViewPr>
        <p:scale>
          <a:sx n="100" d="100"/>
          <a:sy n="100" d="100"/>
        </p:scale>
        <p:origin x="-504"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2EAA07-1A2B-45B3-9917-EB10A4A03B2B}" type="doc">
      <dgm:prSet loTypeId="urn:microsoft.com/office/officeart/2005/8/layout/vList5" loCatId="list" qsTypeId="urn:microsoft.com/office/officeart/2005/8/quickstyle/simple1#1" qsCatId="simple" csTypeId="urn:microsoft.com/office/officeart/2005/8/colors/colorful2" csCatId="colorful" phldr="1"/>
      <dgm:spPr/>
      <dgm:t>
        <a:bodyPr/>
        <a:lstStyle/>
        <a:p>
          <a:endParaRPr lang="zh-CN" altLang="en-US"/>
        </a:p>
      </dgm:t>
    </dgm:pt>
    <dgm:pt modelId="{2E45914D-1105-4C22-8B0D-155D184ABD8B}">
      <dgm:prSet custT="1"/>
      <dgm:spPr/>
      <dgm:t>
        <a:bodyPr/>
        <a:lstStyle/>
        <a:p>
          <a:pPr algn="ctr" rtl="0"/>
          <a:r>
            <a:rPr lang="zh-CN" altLang="en-US" sz="1800" b="1" i="0" baseline="0" dirty="0" smtClean="0">
              <a:latin typeface="Arial Unicode MS" pitchFamily="34" charset="-122"/>
              <a:ea typeface="Arial Unicode MS" pitchFamily="34" charset="-122"/>
              <a:cs typeface="Arial Unicode MS" pitchFamily="34" charset="-122"/>
            </a:rPr>
            <a:t>第一章</a:t>
          </a:r>
          <a:endParaRPr lang="zh-CN" altLang="en-US" sz="1800" b="1" dirty="0">
            <a:latin typeface="Arial Unicode MS" pitchFamily="34" charset="-122"/>
            <a:ea typeface="Arial Unicode MS" pitchFamily="34" charset="-122"/>
            <a:cs typeface="Arial Unicode MS" pitchFamily="34" charset="-122"/>
          </a:endParaRPr>
        </a:p>
      </dgm:t>
    </dgm:pt>
    <dgm:pt modelId="{159F969B-36C4-4B5B-8104-2C1CF27008CF}" type="parTrans" cxnId="{7C712D0B-003F-41E3-A3FA-5D20A4E5A6F5}">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C2CA8100-A64F-4763-A2ED-A0E7CB9B85D6}" type="sibTrans" cxnId="{7C712D0B-003F-41E3-A3FA-5D20A4E5A6F5}">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18E5E7ED-65C1-4CE8-A43A-5502DF1DC067}">
      <dgm:prSet custT="1"/>
      <dgm:spPr/>
      <dgm:t>
        <a:bodyPr/>
        <a:lstStyle/>
        <a:p>
          <a:pPr algn="ctr" rtl="0"/>
          <a:r>
            <a:rPr lang="zh-CN" altLang="en-US" sz="1800" b="1" i="0" baseline="0" dirty="0" smtClean="0">
              <a:latin typeface="Arial Unicode MS" pitchFamily="34" charset="-122"/>
              <a:ea typeface="Arial Unicode MS" pitchFamily="34" charset="-122"/>
              <a:cs typeface="Arial Unicode MS" pitchFamily="34" charset="-122"/>
            </a:rPr>
            <a:t>第三章</a:t>
          </a:r>
          <a:endParaRPr lang="en-US" sz="1800" b="1" i="0" baseline="0" dirty="0">
            <a:latin typeface="Arial Unicode MS" pitchFamily="34" charset="-122"/>
            <a:ea typeface="Arial Unicode MS" pitchFamily="34" charset="-122"/>
            <a:cs typeface="Arial Unicode MS" pitchFamily="34" charset="-122"/>
          </a:endParaRPr>
        </a:p>
      </dgm:t>
    </dgm:pt>
    <dgm:pt modelId="{913D90FE-3D50-4EA7-90F2-30DE641CD878}" type="parTrans" cxnId="{0A37A38F-4E8B-49BB-A43C-DE8B8484319B}">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7CE9D79A-39E1-4CFF-B90E-2EF2C211E242}" type="sibTrans" cxnId="{0A37A38F-4E8B-49BB-A43C-DE8B8484319B}">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1EB6688B-B755-450B-987F-B74F28CB41DE}">
      <dgm:prSet custT="1"/>
      <dgm:spPr/>
      <dgm:t>
        <a:bodyPr/>
        <a:lstStyle/>
        <a:p>
          <a:pPr algn="ctr" rtl="0"/>
          <a:r>
            <a:rPr lang="zh-CN" altLang="en-US" sz="1800" b="1" i="0" baseline="0" dirty="0" smtClean="0">
              <a:latin typeface="Arial Unicode MS" pitchFamily="34" charset="-122"/>
              <a:ea typeface="Arial Unicode MS" pitchFamily="34" charset="-122"/>
              <a:cs typeface="Arial Unicode MS" pitchFamily="34" charset="-122"/>
            </a:rPr>
            <a:t>第四章</a:t>
          </a:r>
          <a:endParaRPr lang="en-US" sz="1800" b="1" i="0" baseline="0" dirty="0">
            <a:latin typeface="Arial Unicode MS" pitchFamily="34" charset="-122"/>
            <a:ea typeface="Arial Unicode MS" pitchFamily="34" charset="-122"/>
            <a:cs typeface="Arial Unicode MS" pitchFamily="34" charset="-122"/>
          </a:endParaRPr>
        </a:p>
      </dgm:t>
    </dgm:pt>
    <dgm:pt modelId="{A095830B-EF5A-4A26-8DC8-C0AD91EA90DF}" type="parTrans" cxnId="{E4D986ED-DF66-4340-A11D-E8273790997C}">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13168A8A-8D85-42EE-8C57-A714B5B2982F}" type="sibTrans" cxnId="{E4D986ED-DF66-4340-A11D-E8273790997C}">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A567C50C-7532-4B29-AB56-C1A301A79E36}">
      <dgm:prSet custT="1"/>
      <dgm:spPr/>
      <dgm:t>
        <a:bodyPr/>
        <a:lstStyle/>
        <a:p>
          <a:pPr algn="ctr" rtl="0"/>
          <a:r>
            <a:rPr lang="zh-CN" altLang="en-US" sz="1800" b="1" i="0" baseline="0" dirty="0" smtClean="0">
              <a:latin typeface="Arial Unicode MS" pitchFamily="34" charset="-122"/>
              <a:ea typeface="Arial Unicode MS" pitchFamily="34" charset="-122"/>
              <a:cs typeface="Arial Unicode MS" pitchFamily="34" charset="-122"/>
            </a:rPr>
            <a:t>第二章</a:t>
          </a:r>
          <a:endParaRPr lang="zh-CN" altLang="en-US" sz="1800" b="1" dirty="0">
            <a:latin typeface="Arial Unicode MS" pitchFamily="34" charset="-122"/>
            <a:ea typeface="Arial Unicode MS" pitchFamily="34" charset="-122"/>
            <a:cs typeface="Arial Unicode MS" pitchFamily="34" charset="-122"/>
          </a:endParaRPr>
        </a:p>
      </dgm:t>
    </dgm:pt>
    <dgm:pt modelId="{3DC091D3-8E64-4627-860B-BEC5C48ACE7A}" type="parTrans" cxnId="{952B688A-057E-453C-A023-CCC022E65379}">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1B25EE27-20AE-42E1-921B-F9B8D2E31793}" type="sibTrans" cxnId="{952B688A-057E-453C-A023-CCC022E65379}">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32CA2784-8DCB-4735-93D3-9DC106E5ED6A}">
      <dgm:prSet custT="1"/>
      <dgm:spPr/>
      <dgm:t>
        <a:bodyPr/>
        <a:lstStyle/>
        <a:p>
          <a:pPr algn="l" rtl="0"/>
          <a:r>
            <a:rPr lang="zh-CN" altLang="en-US" sz="1800" dirty="0" smtClean="0">
              <a:latin typeface="微软雅黑" pitchFamily="34" charset="-122"/>
              <a:ea typeface="微软雅黑" pitchFamily="34" charset="-122"/>
              <a:cs typeface="微软雅黑" pitchFamily="18" charset="0"/>
            </a:rPr>
            <a:t>生产执行系统</a:t>
          </a:r>
          <a:r>
            <a:rPr lang="en-US" altLang="zh-CN" sz="1800" dirty="0" smtClean="0">
              <a:latin typeface="微软雅黑" pitchFamily="34" charset="-122"/>
              <a:ea typeface="微软雅黑" pitchFamily="34" charset="-122"/>
              <a:cs typeface="微软雅黑" pitchFamily="18" charset="0"/>
            </a:rPr>
            <a:t>MES</a:t>
          </a:r>
          <a:endParaRPr lang="zh-CN" sz="1800" b="1" dirty="0">
            <a:latin typeface="Arial Unicode MS" pitchFamily="34" charset="-122"/>
            <a:ea typeface="Arial Unicode MS" pitchFamily="34" charset="-122"/>
            <a:cs typeface="Arial Unicode MS" pitchFamily="34" charset="-122"/>
          </a:endParaRPr>
        </a:p>
      </dgm:t>
    </dgm:pt>
    <dgm:pt modelId="{58F820BB-16E2-4B4D-8F13-FCE14C5F8F15}" type="parTrans" cxnId="{77B53AFD-69D7-4BB9-9460-5485F7BD79BC}">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2F7B6823-D681-426B-944C-D1B245F4CD51}" type="sibTrans" cxnId="{77B53AFD-69D7-4BB9-9460-5485F7BD79BC}">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AB317E46-19AB-4BF8-A69B-B549A832A0FB}">
      <dgm:prSet custT="1"/>
      <dgm:spPr/>
      <dgm:t>
        <a:bodyPr/>
        <a:lstStyle/>
        <a:p>
          <a:pPr algn="l" rtl="0"/>
          <a:r>
            <a:rPr lang="zh-CN" altLang="en-US" sz="1800" dirty="0" smtClean="0">
              <a:latin typeface="微软雅黑" pitchFamily="34" charset="-122"/>
              <a:ea typeface="微软雅黑" pitchFamily="34" charset="-122"/>
            </a:rPr>
            <a:t>公司简介及服务重点优势</a:t>
          </a:r>
          <a:endParaRPr lang="zh-CN" altLang="en-US" sz="1800" b="1" dirty="0">
            <a:latin typeface="Arial Unicode MS" pitchFamily="34" charset="-122"/>
            <a:ea typeface="Arial Unicode MS" pitchFamily="34" charset="-122"/>
            <a:cs typeface="Arial Unicode MS" pitchFamily="34" charset="-122"/>
          </a:endParaRPr>
        </a:p>
      </dgm:t>
    </dgm:pt>
    <dgm:pt modelId="{8709FBD1-F907-44E8-9215-11EAED3F4EE9}" type="parTrans" cxnId="{99C77388-54CC-4CFD-BCE0-107044868E85}">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EDAB9AF0-34CA-41A2-848A-221A3F44351B}" type="sibTrans" cxnId="{99C77388-54CC-4CFD-BCE0-107044868E85}">
      <dgm:prSet/>
      <dgm:spPr/>
      <dgm:t>
        <a:bodyPr/>
        <a:lstStyle/>
        <a:p>
          <a:pPr algn="l"/>
          <a:endParaRPr lang="zh-CN" altLang="en-US" sz="1800">
            <a:latin typeface="Arial Unicode MS" pitchFamily="34" charset="-122"/>
            <a:ea typeface="Arial Unicode MS" pitchFamily="34" charset="-122"/>
            <a:cs typeface="Arial Unicode MS" pitchFamily="34" charset="-122"/>
          </a:endParaRPr>
        </a:p>
      </dgm:t>
    </dgm:pt>
    <dgm:pt modelId="{AF99595A-31AD-44AD-9024-CBCFD2DF8AA1}">
      <dgm:prSet custT="1"/>
      <dgm:spPr/>
      <dgm:t>
        <a:bodyPr/>
        <a:lstStyle/>
        <a:p>
          <a:pPr algn="ctr" rtl="0"/>
          <a:r>
            <a:rPr lang="zh-CN" altLang="en-US" sz="1800" b="1" i="0" baseline="0" dirty="0" smtClean="0">
              <a:latin typeface="Arial Unicode MS" pitchFamily="34" charset="-122"/>
              <a:ea typeface="Arial Unicode MS" pitchFamily="34" charset="-122"/>
              <a:cs typeface="Arial Unicode MS" pitchFamily="34" charset="-122"/>
            </a:rPr>
            <a:t>第五章</a:t>
          </a:r>
          <a:endParaRPr lang="en-US" sz="1800" b="1" i="0" baseline="0" dirty="0">
            <a:latin typeface="Arial Unicode MS" pitchFamily="34" charset="-122"/>
            <a:ea typeface="Arial Unicode MS" pitchFamily="34" charset="-122"/>
            <a:cs typeface="Arial Unicode MS" pitchFamily="34" charset="-122"/>
          </a:endParaRPr>
        </a:p>
      </dgm:t>
    </dgm:pt>
    <dgm:pt modelId="{5AF9CD9C-93D1-4F5D-BFB0-1ACEDA191781}" type="parTrans" cxnId="{356B132C-A923-42C7-9624-5BC0E94B7067}">
      <dgm:prSet/>
      <dgm:spPr/>
      <dgm:t>
        <a:bodyPr/>
        <a:lstStyle/>
        <a:p>
          <a:pPr algn="l"/>
          <a:endParaRPr lang="zh-CN" altLang="en-US"/>
        </a:p>
      </dgm:t>
    </dgm:pt>
    <dgm:pt modelId="{418CD5FF-78C0-44E0-B90A-3A0ABE55194F}" type="sibTrans" cxnId="{356B132C-A923-42C7-9624-5BC0E94B7067}">
      <dgm:prSet/>
      <dgm:spPr/>
      <dgm:t>
        <a:bodyPr/>
        <a:lstStyle/>
        <a:p>
          <a:pPr algn="l"/>
          <a:endParaRPr lang="zh-CN" altLang="en-US"/>
        </a:p>
      </dgm:t>
    </dgm:pt>
    <dgm:pt modelId="{68CC4F6F-052F-4FC2-B344-F482CF3F65C0}">
      <dgm:prSet custT="1"/>
      <dgm:spPr/>
      <dgm:t>
        <a:bodyPr/>
        <a:lstStyle/>
        <a:p>
          <a:pPr algn="l" rtl="0"/>
          <a:r>
            <a:rPr lang="en-US" altLang="zh-CN" sz="1800" dirty="0" smtClean="0">
              <a:latin typeface="微软雅黑" pitchFamily="34" charset="-122"/>
              <a:ea typeface="微软雅黑" pitchFamily="34" charset="-122"/>
            </a:rPr>
            <a:t>MES</a:t>
          </a:r>
          <a:r>
            <a:rPr lang="zh-CN" altLang="en-US" sz="1800" dirty="0" smtClean="0">
              <a:latin typeface="微软雅黑" pitchFamily="34" charset="-122"/>
              <a:ea typeface="微软雅黑" pitchFamily="34" charset="-122"/>
            </a:rPr>
            <a:t>系统介绍</a:t>
          </a:r>
          <a:endParaRPr lang="en-US" sz="1800" b="1" i="0" baseline="0" dirty="0">
            <a:latin typeface="Arial Unicode MS" pitchFamily="34" charset="-122"/>
            <a:ea typeface="Arial Unicode MS" pitchFamily="34" charset="-122"/>
            <a:cs typeface="Arial Unicode MS" pitchFamily="34" charset="-122"/>
          </a:endParaRPr>
        </a:p>
      </dgm:t>
    </dgm:pt>
    <dgm:pt modelId="{7CCC9C9C-A4BA-427A-8004-C40412F518E6}" type="parTrans" cxnId="{7AA9F73F-FC09-44F6-BB90-4778E7725A89}">
      <dgm:prSet/>
      <dgm:spPr/>
      <dgm:t>
        <a:bodyPr/>
        <a:lstStyle/>
        <a:p>
          <a:pPr algn="l"/>
          <a:endParaRPr lang="zh-CN" altLang="en-US"/>
        </a:p>
      </dgm:t>
    </dgm:pt>
    <dgm:pt modelId="{64141DF1-6ED4-4410-BDB3-0BE74416FD12}" type="sibTrans" cxnId="{7AA9F73F-FC09-44F6-BB90-4778E7725A89}">
      <dgm:prSet/>
      <dgm:spPr/>
      <dgm:t>
        <a:bodyPr/>
        <a:lstStyle/>
        <a:p>
          <a:pPr algn="l"/>
          <a:endParaRPr lang="zh-CN" altLang="en-US"/>
        </a:p>
      </dgm:t>
    </dgm:pt>
    <dgm:pt modelId="{618F953D-B8C7-4DFC-940C-48AE5CEDAF26}">
      <dgm:prSet custT="1"/>
      <dgm:spPr/>
      <dgm:t>
        <a:bodyPr/>
        <a:lstStyle/>
        <a:p>
          <a:pPr algn="l" rtl="0"/>
          <a:r>
            <a:rPr lang="zh-CN" altLang="en-US" sz="1800" dirty="0" smtClean="0">
              <a:latin typeface="微软雅黑" pitchFamily="34" charset="-122"/>
              <a:ea typeface="微软雅黑" pitchFamily="34" charset="-122"/>
              <a:cs typeface="Arial Unicode MS" pitchFamily="34" charset="-122"/>
            </a:rPr>
            <a:t>电子看板及报表统计</a:t>
          </a:r>
          <a:endParaRPr lang="en-US" sz="1800" b="1" i="0" baseline="0" dirty="0">
            <a:latin typeface="Arial Unicode MS" pitchFamily="34" charset="-122"/>
            <a:ea typeface="Arial Unicode MS" pitchFamily="34" charset="-122"/>
            <a:cs typeface="Arial Unicode MS" pitchFamily="34" charset="-122"/>
          </a:endParaRPr>
        </a:p>
      </dgm:t>
    </dgm:pt>
    <dgm:pt modelId="{CCF165BA-2A6C-4052-A43F-3FAC6D5EFE91}" type="parTrans" cxnId="{55327D00-B91E-4A0E-B520-AB06AB4A9EA6}">
      <dgm:prSet/>
      <dgm:spPr/>
      <dgm:t>
        <a:bodyPr/>
        <a:lstStyle/>
        <a:p>
          <a:pPr algn="l"/>
          <a:endParaRPr lang="zh-CN" altLang="en-US"/>
        </a:p>
      </dgm:t>
    </dgm:pt>
    <dgm:pt modelId="{B23323AE-6173-446F-9E58-921827B21817}" type="sibTrans" cxnId="{55327D00-B91E-4A0E-B520-AB06AB4A9EA6}">
      <dgm:prSet/>
      <dgm:spPr/>
      <dgm:t>
        <a:bodyPr/>
        <a:lstStyle/>
        <a:p>
          <a:pPr algn="l"/>
          <a:endParaRPr lang="zh-CN" altLang="en-US"/>
        </a:p>
      </dgm:t>
    </dgm:pt>
    <dgm:pt modelId="{497E5F0D-4B30-4BD6-876B-6ACB87B88CC7}">
      <dgm:prSet custT="1"/>
      <dgm:spPr/>
      <dgm:t>
        <a:bodyPr/>
        <a:lstStyle/>
        <a:p>
          <a:pPr algn="l" rtl="0"/>
          <a:r>
            <a:rPr lang="zh-CN" altLang="en-US" sz="1800" dirty="0" smtClean="0">
              <a:latin typeface="微软雅黑" pitchFamily="34" charset="-122"/>
              <a:ea typeface="微软雅黑" pitchFamily="34" charset="-122"/>
            </a:rPr>
            <a:t>系统实施及售后服务</a:t>
          </a:r>
          <a:endParaRPr lang="en-US" sz="1800" b="1" i="0" baseline="0" dirty="0">
            <a:latin typeface="Arial Unicode MS" pitchFamily="34" charset="-122"/>
            <a:ea typeface="Arial Unicode MS" pitchFamily="34" charset="-122"/>
            <a:cs typeface="Arial Unicode MS" pitchFamily="34" charset="-122"/>
          </a:endParaRPr>
        </a:p>
      </dgm:t>
    </dgm:pt>
    <dgm:pt modelId="{6B755231-744D-4BCE-B14B-021CEB782AA3}" type="parTrans" cxnId="{778F0B18-C412-4E68-B44D-208532ABAE3D}">
      <dgm:prSet/>
      <dgm:spPr/>
      <dgm:t>
        <a:bodyPr/>
        <a:lstStyle/>
        <a:p>
          <a:pPr algn="l"/>
          <a:endParaRPr lang="zh-CN" altLang="en-US"/>
        </a:p>
      </dgm:t>
    </dgm:pt>
    <dgm:pt modelId="{15935EA5-9E0E-45E5-B8EA-C28736AEAB3F}" type="sibTrans" cxnId="{778F0B18-C412-4E68-B44D-208532ABAE3D}">
      <dgm:prSet/>
      <dgm:spPr/>
      <dgm:t>
        <a:bodyPr/>
        <a:lstStyle/>
        <a:p>
          <a:pPr algn="l"/>
          <a:endParaRPr lang="zh-CN" altLang="en-US"/>
        </a:p>
      </dgm:t>
    </dgm:pt>
    <dgm:pt modelId="{13D29475-CEC3-47D7-BD82-3EC2F07BC408}" type="pres">
      <dgm:prSet presAssocID="{E12EAA07-1A2B-45B3-9917-EB10A4A03B2B}" presName="Name0" presStyleCnt="0">
        <dgm:presLayoutVars>
          <dgm:dir/>
          <dgm:animLvl val="lvl"/>
          <dgm:resizeHandles val="exact"/>
        </dgm:presLayoutVars>
      </dgm:prSet>
      <dgm:spPr/>
      <dgm:t>
        <a:bodyPr/>
        <a:lstStyle/>
        <a:p>
          <a:endParaRPr lang="zh-CN" altLang="en-US"/>
        </a:p>
      </dgm:t>
    </dgm:pt>
    <dgm:pt modelId="{791C8CBB-EDDC-41CE-A7E4-0BAFA95080E9}" type="pres">
      <dgm:prSet presAssocID="{2E45914D-1105-4C22-8B0D-155D184ABD8B}" presName="linNode" presStyleCnt="0"/>
      <dgm:spPr/>
      <dgm:t>
        <a:bodyPr/>
        <a:lstStyle/>
        <a:p>
          <a:endParaRPr lang="zh-CN" altLang="en-US"/>
        </a:p>
      </dgm:t>
    </dgm:pt>
    <dgm:pt modelId="{D5733876-C42A-4416-AA22-CB8884881CD3}" type="pres">
      <dgm:prSet presAssocID="{2E45914D-1105-4C22-8B0D-155D184ABD8B}" presName="parentText" presStyleLbl="node1" presStyleIdx="0" presStyleCnt="5" custScaleX="46651" custScaleY="80628">
        <dgm:presLayoutVars>
          <dgm:chMax val="1"/>
          <dgm:bulletEnabled val="1"/>
        </dgm:presLayoutVars>
      </dgm:prSet>
      <dgm:spPr/>
      <dgm:t>
        <a:bodyPr/>
        <a:lstStyle/>
        <a:p>
          <a:endParaRPr lang="zh-CN" altLang="en-US"/>
        </a:p>
      </dgm:t>
    </dgm:pt>
    <dgm:pt modelId="{430D4E8B-889D-4764-A9CA-DF47BCEC6A87}" type="pres">
      <dgm:prSet presAssocID="{2E45914D-1105-4C22-8B0D-155D184ABD8B}" presName="descendantText" presStyleLbl="alignAccFollowNode1" presStyleIdx="0" presStyleCnt="5">
        <dgm:presLayoutVars>
          <dgm:bulletEnabled val="1"/>
        </dgm:presLayoutVars>
      </dgm:prSet>
      <dgm:spPr/>
      <dgm:t>
        <a:bodyPr/>
        <a:lstStyle/>
        <a:p>
          <a:endParaRPr lang="zh-CN" altLang="en-US"/>
        </a:p>
      </dgm:t>
    </dgm:pt>
    <dgm:pt modelId="{FE10443F-7E9B-4EFA-8B34-65C55D896184}" type="pres">
      <dgm:prSet presAssocID="{C2CA8100-A64F-4763-A2ED-A0E7CB9B85D6}" presName="sp" presStyleCnt="0"/>
      <dgm:spPr/>
      <dgm:t>
        <a:bodyPr/>
        <a:lstStyle/>
        <a:p>
          <a:endParaRPr lang="zh-CN" altLang="en-US"/>
        </a:p>
      </dgm:t>
    </dgm:pt>
    <dgm:pt modelId="{4DFAE0C2-D651-42EE-9F19-F4A90701CBBC}" type="pres">
      <dgm:prSet presAssocID="{A567C50C-7532-4B29-AB56-C1A301A79E36}" presName="linNode" presStyleCnt="0"/>
      <dgm:spPr/>
      <dgm:t>
        <a:bodyPr/>
        <a:lstStyle/>
        <a:p>
          <a:endParaRPr lang="zh-CN" altLang="en-US"/>
        </a:p>
      </dgm:t>
    </dgm:pt>
    <dgm:pt modelId="{1213C35C-C476-4142-A7F1-DCDC52E07686}" type="pres">
      <dgm:prSet presAssocID="{A567C50C-7532-4B29-AB56-C1A301A79E36}" presName="parentText" presStyleLbl="node1" presStyleIdx="1" presStyleCnt="5" custScaleX="46651">
        <dgm:presLayoutVars>
          <dgm:chMax val="1"/>
          <dgm:bulletEnabled val="1"/>
        </dgm:presLayoutVars>
      </dgm:prSet>
      <dgm:spPr/>
      <dgm:t>
        <a:bodyPr/>
        <a:lstStyle/>
        <a:p>
          <a:endParaRPr lang="zh-CN" altLang="en-US"/>
        </a:p>
      </dgm:t>
    </dgm:pt>
    <dgm:pt modelId="{04FB3EC5-F7E5-4794-94D2-2F7FCBC42813}" type="pres">
      <dgm:prSet presAssocID="{A567C50C-7532-4B29-AB56-C1A301A79E36}" presName="descendantText" presStyleLbl="alignAccFollowNode1" presStyleIdx="1" presStyleCnt="5">
        <dgm:presLayoutVars>
          <dgm:bulletEnabled val="1"/>
        </dgm:presLayoutVars>
      </dgm:prSet>
      <dgm:spPr/>
      <dgm:t>
        <a:bodyPr/>
        <a:lstStyle/>
        <a:p>
          <a:endParaRPr lang="zh-CN" altLang="en-US"/>
        </a:p>
      </dgm:t>
    </dgm:pt>
    <dgm:pt modelId="{5B5A08D6-4044-4414-807A-F0F87BFCFB95}" type="pres">
      <dgm:prSet presAssocID="{1B25EE27-20AE-42E1-921B-F9B8D2E31793}" presName="sp" presStyleCnt="0"/>
      <dgm:spPr/>
      <dgm:t>
        <a:bodyPr/>
        <a:lstStyle/>
        <a:p>
          <a:endParaRPr lang="zh-CN" altLang="en-US"/>
        </a:p>
      </dgm:t>
    </dgm:pt>
    <dgm:pt modelId="{0494447C-FE4D-4A83-8740-C3AAA82224FD}" type="pres">
      <dgm:prSet presAssocID="{18E5E7ED-65C1-4CE8-A43A-5502DF1DC067}" presName="linNode" presStyleCnt="0"/>
      <dgm:spPr/>
      <dgm:t>
        <a:bodyPr/>
        <a:lstStyle/>
        <a:p>
          <a:endParaRPr lang="zh-CN" altLang="en-US"/>
        </a:p>
      </dgm:t>
    </dgm:pt>
    <dgm:pt modelId="{BFB0FECF-375D-4353-B03D-6E09ED27D4F2}" type="pres">
      <dgm:prSet presAssocID="{18E5E7ED-65C1-4CE8-A43A-5502DF1DC067}" presName="parentText" presStyleLbl="node1" presStyleIdx="2" presStyleCnt="5" custScaleX="46651">
        <dgm:presLayoutVars>
          <dgm:chMax val="1"/>
          <dgm:bulletEnabled val="1"/>
        </dgm:presLayoutVars>
      </dgm:prSet>
      <dgm:spPr/>
      <dgm:t>
        <a:bodyPr/>
        <a:lstStyle/>
        <a:p>
          <a:endParaRPr lang="zh-CN" altLang="en-US"/>
        </a:p>
      </dgm:t>
    </dgm:pt>
    <dgm:pt modelId="{57CDA43E-7ECA-42E4-8A10-CD7B2609BE15}" type="pres">
      <dgm:prSet presAssocID="{18E5E7ED-65C1-4CE8-A43A-5502DF1DC067}" presName="descendantText" presStyleLbl="alignAccFollowNode1" presStyleIdx="2" presStyleCnt="5">
        <dgm:presLayoutVars>
          <dgm:bulletEnabled val="1"/>
        </dgm:presLayoutVars>
      </dgm:prSet>
      <dgm:spPr/>
      <dgm:t>
        <a:bodyPr/>
        <a:lstStyle/>
        <a:p>
          <a:endParaRPr lang="zh-CN" altLang="en-US"/>
        </a:p>
      </dgm:t>
    </dgm:pt>
    <dgm:pt modelId="{30012098-17B6-4B70-9F24-E6AA498A6A98}" type="pres">
      <dgm:prSet presAssocID="{7CE9D79A-39E1-4CFF-B90E-2EF2C211E242}" presName="sp" presStyleCnt="0"/>
      <dgm:spPr/>
      <dgm:t>
        <a:bodyPr/>
        <a:lstStyle/>
        <a:p>
          <a:endParaRPr lang="zh-CN" altLang="en-US"/>
        </a:p>
      </dgm:t>
    </dgm:pt>
    <dgm:pt modelId="{91E13C6D-7E4D-49B4-B7E3-F92DDA172BE1}" type="pres">
      <dgm:prSet presAssocID="{1EB6688B-B755-450B-987F-B74F28CB41DE}" presName="linNode" presStyleCnt="0"/>
      <dgm:spPr/>
      <dgm:t>
        <a:bodyPr/>
        <a:lstStyle/>
        <a:p>
          <a:endParaRPr lang="zh-CN" altLang="en-US"/>
        </a:p>
      </dgm:t>
    </dgm:pt>
    <dgm:pt modelId="{F8763F94-2BEA-4EE3-99F6-565D1FC08A9E}" type="pres">
      <dgm:prSet presAssocID="{1EB6688B-B755-450B-987F-B74F28CB41DE}" presName="parentText" presStyleLbl="node1" presStyleIdx="3" presStyleCnt="5" custScaleX="46651">
        <dgm:presLayoutVars>
          <dgm:chMax val="1"/>
          <dgm:bulletEnabled val="1"/>
        </dgm:presLayoutVars>
      </dgm:prSet>
      <dgm:spPr/>
      <dgm:t>
        <a:bodyPr/>
        <a:lstStyle/>
        <a:p>
          <a:endParaRPr lang="zh-CN" altLang="en-US"/>
        </a:p>
      </dgm:t>
    </dgm:pt>
    <dgm:pt modelId="{6AC98061-9129-418A-8616-29A3A6A169A0}" type="pres">
      <dgm:prSet presAssocID="{1EB6688B-B755-450B-987F-B74F28CB41DE}" presName="descendantText" presStyleLbl="alignAccFollowNode1" presStyleIdx="3" presStyleCnt="5">
        <dgm:presLayoutVars>
          <dgm:bulletEnabled val="1"/>
        </dgm:presLayoutVars>
      </dgm:prSet>
      <dgm:spPr/>
      <dgm:t>
        <a:bodyPr/>
        <a:lstStyle/>
        <a:p>
          <a:endParaRPr lang="zh-CN" altLang="en-US"/>
        </a:p>
      </dgm:t>
    </dgm:pt>
    <dgm:pt modelId="{AC312F5B-0577-48BF-95AC-26EEB33B9E8B}" type="pres">
      <dgm:prSet presAssocID="{13168A8A-8D85-42EE-8C57-A714B5B2982F}" presName="sp" presStyleCnt="0"/>
      <dgm:spPr/>
      <dgm:t>
        <a:bodyPr/>
        <a:lstStyle/>
        <a:p>
          <a:endParaRPr lang="zh-CN" altLang="en-US"/>
        </a:p>
      </dgm:t>
    </dgm:pt>
    <dgm:pt modelId="{AABD31F0-06BE-42F0-986A-9B37783D2FDB}" type="pres">
      <dgm:prSet presAssocID="{AF99595A-31AD-44AD-9024-CBCFD2DF8AA1}" presName="linNode" presStyleCnt="0"/>
      <dgm:spPr/>
      <dgm:t>
        <a:bodyPr/>
        <a:lstStyle/>
        <a:p>
          <a:endParaRPr lang="zh-CN" altLang="en-US"/>
        </a:p>
      </dgm:t>
    </dgm:pt>
    <dgm:pt modelId="{F6310344-8118-4491-B537-B68269721805}" type="pres">
      <dgm:prSet presAssocID="{AF99595A-31AD-44AD-9024-CBCFD2DF8AA1}" presName="parentText" presStyleLbl="node1" presStyleIdx="4" presStyleCnt="5" custScaleX="46651">
        <dgm:presLayoutVars>
          <dgm:chMax val="1"/>
          <dgm:bulletEnabled val="1"/>
        </dgm:presLayoutVars>
      </dgm:prSet>
      <dgm:spPr/>
      <dgm:t>
        <a:bodyPr/>
        <a:lstStyle/>
        <a:p>
          <a:endParaRPr lang="zh-CN" altLang="en-US"/>
        </a:p>
      </dgm:t>
    </dgm:pt>
    <dgm:pt modelId="{77FA9286-E62C-451A-A50E-940C6077CB2B}" type="pres">
      <dgm:prSet presAssocID="{AF99595A-31AD-44AD-9024-CBCFD2DF8AA1}" presName="descendantText" presStyleLbl="alignAccFollowNode1" presStyleIdx="4" presStyleCnt="5">
        <dgm:presLayoutVars>
          <dgm:bulletEnabled val="1"/>
        </dgm:presLayoutVars>
      </dgm:prSet>
      <dgm:spPr/>
      <dgm:t>
        <a:bodyPr/>
        <a:lstStyle/>
        <a:p>
          <a:endParaRPr lang="zh-CN" altLang="en-US"/>
        </a:p>
      </dgm:t>
    </dgm:pt>
  </dgm:ptLst>
  <dgm:cxnLst>
    <dgm:cxn modelId="{6BE0445F-A968-4EC5-9BFC-272DC27573F7}" type="presOf" srcId="{618F953D-B8C7-4DFC-940C-48AE5CEDAF26}" destId="{6AC98061-9129-418A-8616-29A3A6A169A0}" srcOrd="0" destOrd="0" presId="urn:microsoft.com/office/officeart/2005/8/layout/vList5"/>
    <dgm:cxn modelId="{B20E088F-FFB1-421C-AE59-037EC7BCC241}" type="presOf" srcId="{32CA2784-8DCB-4735-93D3-9DC106E5ED6A}" destId="{04FB3EC5-F7E5-4794-94D2-2F7FCBC42813}" srcOrd="0" destOrd="0" presId="urn:microsoft.com/office/officeart/2005/8/layout/vList5"/>
    <dgm:cxn modelId="{6B6D63DA-B4C9-4481-AEAC-30E0952E7244}" type="presOf" srcId="{E12EAA07-1A2B-45B3-9917-EB10A4A03B2B}" destId="{13D29475-CEC3-47D7-BD82-3EC2F07BC408}" srcOrd="0" destOrd="0" presId="urn:microsoft.com/office/officeart/2005/8/layout/vList5"/>
    <dgm:cxn modelId="{470D41C6-40B1-4B4A-80EA-54C0AD9C5DE5}" type="presOf" srcId="{AF99595A-31AD-44AD-9024-CBCFD2DF8AA1}" destId="{F6310344-8118-4491-B537-B68269721805}" srcOrd="0" destOrd="0" presId="urn:microsoft.com/office/officeart/2005/8/layout/vList5"/>
    <dgm:cxn modelId="{77B53AFD-69D7-4BB9-9460-5485F7BD79BC}" srcId="{A567C50C-7532-4B29-AB56-C1A301A79E36}" destId="{32CA2784-8DCB-4735-93D3-9DC106E5ED6A}" srcOrd="0" destOrd="0" parTransId="{58F820BB-16E2-4B4D-8F13-FCE14C5F8F15}" sibTransId="{2F7B6823-D681-426B-944C-D1B245F4CD51}"/>
    <dgm:cxn modelId="{D58E2C2A-4ED6-4413-987F-703942D92048}" type="presOf" srcId="{497E5F0D-4B30-4BD6-876B-6ACB87B88CC7}" destId="{77FA9286-E62C-451A-A50E-940C6077CB2B}" srcOrd="0" destOrd="0" presId="urn:microsoft.com/office/officeart/2005/8/layout/vList5"/>
    <dgm:cxn modelId="{7C712D0B-003F-41E3-A3FA-5D20A4E5A6F5}" srcId="{E12EAA07-1A2B-45B3-9917-EB10A4A03B2B}" destId="{2E45914D-1105-4C22-8B0D-155D184ABD8B}" srcOrd="0" destOrd="0" parTransId="{159F969B-36C4-4B5B-8104-2C1CF27008CF}" sibTransId="{C2CA8100-A64F-4763-A2ED-A0E7CB9B85D6}"/>
    <dgm:cxn modelId="{0A37A38F-4E8B-49BB-A43C-DE8B8484319B}" srcId="{E12EAA07-1A2B-45B3-9917-EB10A4A03B2B}" destId="{18E5E7ED-65C1-4CE8-A43A-5502DF1DC067}" srcOrd="2" destOrd="0" parTransId="{913D90FE-3D50-4EA7-90F2-30DE641CD878}" sibTransId="{7CE9D79A-39E1-4CFF-B90E-2EF2C211E242}"/>
    <dgm:cxn modelId="{356B132C-A923-42C7-9624-5BC0E94B7067}" srcId="{E12EAA07-1A2B-45B3-9917-EB10A4A03B2B}" destId="{AF99595A-31AD-44AD-9024-CBCFD2DF8AA1}" srcOrd="4" destOrd="0" parTransId="{5AF9CD9C-93D1-4F5D-BFB0-1ACEDA191781}" sibTransId="{418CD5FF-78C0-44E0-B90A-3A0ABE55194F}"/>
    <dgm:cxn modelId="{48ACA77F-150B-4C83-B2E9-7407623245E6}" type="presOf" srcId="{68CC4F6F-052F-4FC2-B344-F482CF3F65C0}" destId="{57CDA43E-7ECA-42E4-8A10-CD7B2609BE15}" srcOrd="0" destOrd="0" presId="urn:microsoft.com/office/officeart/2005/8/layout/vList5"/>
    <dgm:cxn modelId="{99C77388-54CC-4CFD-BCE0-107044868E85}" srcId="{2E45914D-1105-4C22-8B0D-155D184ABD8B}" destId="{AB317E46-19AB-4BF8-A69B-B549A832A0FB}" srcOrd="0" destOrd="0" parTransId="{8709FBD1-F907-44E8-9215-11EAED3F4EE9}" sibTransId="{EDAB9AF0-34CA-41A2-848A-221A3F44351B}"/>
    <dgm:cxn modelId="{778F0B18-C412-4E68-B44D-208532ABAE3D}" srcId="{AF99595A-31AD-44AD-9024-CBCFD2DF8AA1}" destId="{497E5F0D-4B30-4BD6-876B-6ACB87B88CC7}" srcOrd="0" destOrd="0" parTransId="{6B755231-744D-4BCE-B14B-021CEB782AA3}" sibTransId="{15935EA5-9E0E-45E5-B8EA-C28736AEAB3F}"/>
    <dgm:cxn modelId="{7AA9F73F-FC09-44F6-BB90-4778E7725A89}" srcId="{18E5E7ED-65C1-4CE8-A43A-5502DF1DC067}" destId="{68CC4F6F-052F-4FC2-B344-F482CF3F65C0}" srcOrd="0" destOrd="0" parTransId="{7CCC9C9C-A4BA-427A-8004-C40412F518E6}" sibTransId="{64141DF1-6ED4-4410-BDB3-0BE74416FD12}"/>
    <dgm:cxn modelId="{B5A8D8B9-D91D-44EB-95EA-163096B4AD2C}" type="presOf" srcId="{1EB6688B-B755-450B-987F-B74F28CB41DE}" destId="{F8763F94-2BEA-4EE3-99F6-565D1FC08A9E}" srcOrd="0" destOrd="0" presId="urn:microsoft.com/office/officeart/2005/8/layout/vList5"/>
    <dgm:cxn modelId="{53658207-C30F-47AC-B538-AB84C09F6202}" type="presOf" srcId="{18E5E7ED-65C1-4CE8-A43A-5502DF1DC067}" destId="{BFB0FECF-375D-4353-B03D-6E09ED27D4F2}" srcOrd="0" destOrd="0" presId="urn:microsoft.com/office/officeart/2005/8/layout/vList5"/>
    <dgm:cxn modelId="{55327D00-B91E-4A0E-B520-AB06AB4A9EA6}" srcId="{1EB6688B-B755-450B-987F-B74F28CB41DE}" destId="{618F953D-B8C7-4DFC-940C-48AE5CEDAF26}" srcOrd="0" destOrd="0" parTransId="{CCF165BA-2A6C-4052-A43F-3FAC6D5EFE91}" sibTransId="{B23323AE-6173-446F-9E58-921827B21817}"/>
    <dgm:cxn modelId="{3ECDDB2A-BE8C-42C5-B1C9-6854EB39CE32}" type="presOf" srcId="{AB317E46-19AB-4BF8-A69B-B549A832A0FB}" destId="{430D4E8B-889D-4764-A9CA-DF47BCEC6A87}" srcOrd="0" destOrd="0" presId="urn:microsoft.com/office/officeart/2005/8/layout/vList5"/>
    <dgm:cxn modelId="{E4D986ED-DF66-4340-A11D-E8273790997C}" srcId="{E12EAA07-1A2B-45B3-9917-EB10A4A03B2B}" destId="{1EB6688B-B755-450B-987F-B74F28CB41DE}" srcOrd="3" destOrd="0" parTransId="{A095830B-EF5A-4A26-8DC8-C0AD91EA90DF}" sibTransId="{13168A8A-8D85-42EE-8C57-A714B5B2982F}"/>
    <dgm:cxn modelId="{952B688A-057E-453C-A023-CCC022E65379}" srcId="{E12EAA07-1A2B-45B3-9917-EB10A4A03B2B}" destId="{A567C50C-7532-4B29-AB56-C1A301A79E36}" srcOrd="1" destOrd="0" parTransId="{3DC091D3-8E64-4627-860B-BEC5C48ACE7A}" sibTransId="{1B25EE27-20AE-42E1-921B-F9B8D2E31793}"/>
    <dgm:cxn modelId="{7E07C609-058A-4AB9-B66B-95FB7ECBBEF6}" type="presOf" srcId="{2E45914D-1105-4C22-8B0D-155D184ABD8B}" destId="{D5733876-C42A-4416-AA22-CB8884881CD3}" srcOrd="0" destOrd="0" presId="urn:microsoft.com/office/officeart/2005/8/layout/vList5"/>
    <dgm:cxn modelId="{0E79B342-DCBD-40E1-A40F-107BC973FF0A}" type="presOf" srcId="{A567C50C-7532-4B29-AB56-C1A301A79E36}" destId="{1213C35C-C476-4142-A7F1-DCDC52E07686}" srcOrd="0" destOrd="0" presId="urn:microsoft.com/office/officeart/2005/8/layout/vList5"/>
    <dgm:cxn modelId="{B77AF8DA-092F-46A6-BA8E-2ECA22DB3172}" type="presParOf" srcId="{13D29475-CEC3-47D7-BD82-3EC2F07BC408}" destId="{791C8CBB-EDDC-41CE-A7E4-0BAFA95080E9}" srcOrd="0" destOrd="0" presId="urn:microsoft.com/office/officeart/2005/8/layout/vList5"/>
    <dgm:cxn modelId="{BD1290BA-DFFD-4640-A30E-A404A05D1713}" type="presParOf" srcId="{791C8CBB-EDDC-41CE-A7E4-0BAFA95080E9}" destId="{D5733876-C42A-4416-AA22-CB8884881CD3}" srcOrd="0" destOrd="0" presId="urn:microsoft.com/office/officeart/2005/8/layout/vList5"/>
    <dgm:cxn modelId="{2C36A9B8-369B-4750-90E9-51805D83DF36}" type="presParOf" srcId="{791C8CBB-EDDC-41CE-A7E4-0BAFA95080E9}" destId="{430D4E8B-889D-4764-A9CA-DF47BCEC6A87}" srcOrd="1" destOrd="0" presId="urn:microsoft.com/office/officeart/2005/8/layout/vList5"/>
    <dgm:cxn modelId="{F074A9B4-AF1B-4FC8-B773-565ACF003BF3}" type="presParOf" srcId="{13D29475-CEC3-47D7-BD82-3EC2F07BC408}" destId="{FE10443F-7E9B-4EFA-8B34-65C55D896184}" srcOrd="1" destOrd="0" presId="urn:microsoft.com/office/officeart/2005/8/layout/vList5"/>
    <dgm:cxn modelId="{2EEEFAA6-2F10-4C90-ADC6-0C286FB87FD6}" type="presParOf" srcId="{13D29475-CEC3-47D7-BD82-3EC2F07BC408}" destId="{4DFAE0C2-D651-42EE-9F19-F4A90701CBBC}" srcOrd="2" destOrd="0" presId="urn:microsoft.com/office/officeart/2005/8/layout/vList5"/>
    <dgm:cxn modelId="{419E50B3-CB54-4C9D-9B1D-A4C14C197D63}" type="presParOf" srcId="{4DFAE0C2-D651-42EE-9F19-F4A90701CBBC}" destId="{1213C35C-C476-4142-A7F1-DCDC52E07686}" srcOrd="0" destOrd="0" presId="urn:microsoft.com/office/officeart/2005/8/layout/vList5"/>
    <dgm:cxn modelId="{9213B145-258C-4F0D-8654-42E0B63817F5}" type="presParOf" srcId="{4DFAE0C2-D651-42EE-9F19-F4A90701CBBC}" destId="{04FB3EC5-F7E5-4794-94D2-2F7FCBC42813}" srcOrd="1" destOrd="0" presId="urn:microsoft.com/office/officeart/2005/8/layout/vList5"/>
    <dgm:cxn modelId="{94EF6D2E-8513-46E7-8E13-67D0E58B9C35}" type="presParOf" srcId="{13D29475-CEC3-47D7-BD82-3EC2F07BC408}" destId="{5B5A08D6-4044-4414-807A-F0F87BFCFB95}" srcOrd="3" destOrd="0" presId="urn:microsoft.com/office/officeart/2005/8/layout/vList5"/>
    <dgm:cxn modelId="{0E52F9A1-2283-4407-A04C-CDEBC4D5FC42}" type="presParOf" srcId="{13D29475-CEC3-47D7-BD82-3EC2F07BC408}" destId="{0494447C-FE4D-4A83-8740-C3AAA82224FD}" srcOrd="4" destOrd="0" presId="urn:microsoft.com/office/officeart/2005/8/layout/vList5"/>
    <dgm:cxn modelId="{F4A32EAD-90A1-4CDB-B224-E0FFB86C8D23}" type="presParOf" srcId="{0494447C-FE4D-4A83-8740-C3AAA82224FD}" destId="{BFB0FECF-375D-4353-B03D-6E09ED27D4F2}" srcOrd="0" destOrd="0" presId="urn:microsoft.com/office/officeart/2005/8/layout/vList5"/>
    <dgm:cxn modelId="{A6000DE8-C43A-46A6-9E9D-C290913513EA}" type="presParOf" srcId="{0494447C-FE4D-4A83-8740-C3AAA82224FD}" destId="{57CDA43E-7ECA-42E4-8A10-CD7B2609BE15}" srcOrd="1" destOrd="0" presId="urn:microsoft.com/office/officeart/2005/8/layout/vList5"/>
    <dgm:cxn modelId="{6F74DA33-531C-4792-A646-777CFFD4801B}" type="presParOf" srcId="{13D29475-CEC3-47D7-BD82-3EC2F07BC408}" destId="{30012098-17B6-4B70-9F24-E6AA498A6A98}" srcOrd="5" destOrd="0" presId="urn:microsoft.com/office/officeart/2005/8/layout/vList5"/>
    <dgm:cxn modelId="{7B84558B-74C4-4261-9FBD-645E5BF93BF3}" type="presParOf" srcId="{13D29475-CEC3-47D7-BD82-3EC2F07BC408}" destId="{91E13C6D-7E4D-49B4-B7E3-F92DDA172BE1}" srcOrd="6" destOrd="0" presId="urn:microsoft.com/office/officeart/2005/8/layout/vList5"/>
    <dgm:cxn modelId="{B13095FD-F96C-4665-91EF-A7F94CDA1FBC}" type="presParOf" srcId="{91E13C6D-7E4D-49B4-B7E3-F92DDA172BE1}" destId="{F8763F94-2BEA-4EE3-99F6-565D1FC08A9E}" srcOrd="0" destOrd="0" presId="urn:microsoft.com/office/officeart/2005/8/layout/vList5"/>
    <dgm:cxn modelId="{2B4C255B-D333-4AC0-892E-E8A5907B4131}" type="presParOf" srcId="{91E13C6D-7E4D-49B4-B7E3-F92DDA172BE1}" destId="{6AC98061-9129-418A-8616-29A3A6A169A0}" srcOrd="1" destOrd="0" presId="urn:microsoft.com/office/officeart/2005/8/layout/vList5"/>
    <dgm:cxn modelId="{5F61E64A-A68D-461F-ADD9-87E92F759B54}" type="presParOf" srcId="{13D29475-CEC3-47D7-BD82-3EC2F07BC408}" destId="{AC312F5B-0577-48BF-95AC-26EEB33B9E8B}" srcOrd="7" destOrd="0" presId="urn:microsoft.com/office/officeart/2005/8/layout/vList5"/>
    <dgm:cxn modelId="{2E09BEE6-2540-43C9-B072-5646D282DCE4}" type="presParOf" srcId="{13D29475-CEC3-47D7-BD82-3EC2F07BC408}" destId="{AABD31F0-06BE-42F0-986A-9B37783D2FDB}" srcOrd="8" destOrd="0" presId="urn:microsoft.com/office/officeart/2005/8/layout/vList5"/>
    <dgm:cxn modelId="{5FB21231-5F6C-40BA-B3B4-CFDF1202E48C}" type="presParOf" srcId="{AABD31F0-06BE-42F0-986A-9B37783D2FDB}" destId="{F6310344-8118-4491-B537-B68269721805}" srcOrd="0" destOrd="0" presId="urn:microsoft.com/office/officeart/2005/8/layout/vList5"/>
    <dgm:cxn modelId="{400F4DBD-FC1A-40DA-AB62-BB3331E6523A}" type="presParOf" srcId="{AABD31F0-06BE-42F0-986A-9B37783D2FDB}" destId="{77FA9286-E62C-451A-A50E-940C6077CB2B}" srcOrd="1" destOrd="0" presId="urn:microsoft.com/office/officeart/2005/8/layout/vList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C877CBF3-F1CA-494F-8598-FD832E413E10}" type="datetimeFigureOut">
              <a:rPr lang="zh-CN" altLang="en-US"/>
              <a:pPr>
                <a:defRPr/>
              </a:pPr>
              <a:t>2020-01-08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C2B42CCD-D1D1-4AE4-ABA3-9F7D725EFC89}"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TextEdit="1"/>
          </p:cNvSpPr>
          <p:nvPr>
            <p:ph type="sldImg"/>
          </p:nvPr>
        </p:nvSpPr>
        <p:spPr bwMode="auto">
          <a:noFill/>
          <a:ln>
            <a:solidFill>
              <a:srgbClr val="000000"/>
            </a:solidFill>
            <a:miter lim="800000"/>
            <a:headEnd/>
            <a:tailEnd/>
          </a:ln>
        </p:spPr>
      </p:sp>
      <p:sp>
        <p:nvSpPr>
          <p:cNvPr id="2253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25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buFont typeface="Arial" charset="0"/>
              <a:buNone/>
              <a:defRPr/>
            </a:pPr>
            <a:fld id="{96F2B9A1-036F-4EA5-B3F0-867A57359F7D}" type="slidenum">
              <a:rPr lang="zh-CN" altLang="en-US">
                <a:solidFill>
                  <a:srgbClr val="000000"/>
                </a:solidFill>
                <a:latin typeface="Arial" charset="0"/>
              </a:rPr>
              <a:pPr fontAlgn="base">
                <a:spcBef>
                  <a:spcPct val="0"/>
                </a:spcBef>
                <a:spcAft>
                  <a:spcPct val="0"/>
                </a:spcAft>
                <a:buFont typeface="Arial" charset="0"/>
                <a:buNone/>
                <a:defRPr/>
              </a:pPr>
              <a:t>2</a:t>
            </a:fld>
            <a:endParaRPr lang="en-US" altLang="zh-CN">
              <a:solidFill>
                <a:srgbClr val="000000"/>
              </a:solidFill>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p:cNvSpPr>
          <p:nvPr>
            <p:ph type="sldImg"/>
          </p:nvPr>
        </p:nvSpPr>
        <p:spPr bwMode="auto">
          <a:noFill/>
          <a:ln>
            <a:solidFill>
              <a:srgbClr val="000000"/>
            </a:solidFill>
            <a:miter lim="800000"/>
            <a:headEnd/>
            <a:tailEnd/>
          </a:ln>
        </p:spPr>
      </p:sp>
      <p:sp>
        <p:nvSpPr>
          <p:cNvPr id="2765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007E990-8994-470E-B59F-EA06853C088C}" type="slidenum">
              <a:rPr lang="zh-CN" altLang="en-US"/>
              <a:pPr fontAlgn="base">
                <a:spcBef>
                  <a:spcPct val="0"/>
                </a:spcBef>
                <a:spcAft>
                  <a:spcPct val="0"/>
                </a:spcAft>
                <a:defRPr/>
              </a:pPr>
              <a:t>6</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kumimoji="1" lang="en-US" altLang="zh-CN" b="1" smtClean="0">
              <a:latin typeface="Times New Roman" pitchFamily="18" charset="0"/>
            </a:endParaRPr>
          </a:p>
        </p:txBody>
      </p:sp>
      <p:sp>
        <p:nvSpPr>
          <p:cNvPr id="30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83CE014-3FC3-48BE-AF10-E473B4661AD0}" type="slidenum">
              <a:rPr lang="en-US" altLang="zh-CN"/>
              <a:pPr fontAlgn="base">
                <a:spcBef>
                  <a:spcPct val="0"/>
                </a:spcBef>
                <a:spcAft>
                  <a:spcPct val="0"/>
                </a:spcAft>
                <a:defRPr/>
              </a:pPr>
              <a:t>7</a:t>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p:cNvSpPr>
          <p:nvPr>
            <p:ph type="sldImg"/>
          </p:nvPr>
        </p:nvSpPr>
        <p:spPr bwMode="auto">
          <a:noFill/>
          <a:ln>
            <a:solidFill>
              <a:srgbClr val="000000"/>
            </a:solidFill>
            <a:miter lim="800000"/>
            <a:headEnd/>
            <a:tailEnd/>
          </a:ln>
        </p:spPr>
      </p:sp>
      <p:sp>
        <p:nvSpPr>
          <p:cNvPr id="3993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771491B-3AFC-4F02-9F59-724AEFF55F9E}" type="slidenum">
              <a:rPr lang="zh-CN" altLang="en-US"/>
              <a:pPr fontAlgn="base">
                <a:spcBef>
                  <a:spcPct val="0"/>
                </a:spcBef>
                <a:spcAft>
                  <a:spcPct val="0"/>
                </a:spcAft>
                <a:defRPr/>
              </a:pPr>
              <a:t>16</a:t>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noTextEdi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altLang="zh-CN" smtClean="0">
              <a:latin typeface="Times New Roman" pitchFamily="18" charset="0"/>
            </a:endParaRPr>
          </a:p>
        </p:txBody>
      </p:sp>
      <p:sp>
        <p:nvSpPr>
          <p:cNvPr id="655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F68D346-9444-4AB8-A9BD-00E135D81334}" type="slidenum">
              <a:rPr lang="en-US" altLang="zh-CN"/>
              <a:pPr fontAlgn="base">
                <a:spcBef>
                  <a:spcPct val="0"/>
                </a:spcBef>
                <a:spcAft>
                  <a:spcPct val="0"/>
                </a:spcAft>
                <a:defRPr/>
              </a:pPr>
              <a:t>37</a:t>
            </a:fld>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9216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F8DEBC9-2398-45D2-819E-414F7CF05682}" type="slidenum">
              <a:rPr lang="en-US" altLang="zh-CN"/>
              <a:pPr fontAlgn="base">
                <a:spcBef>
                  <a:spcPct val="0"/>
                </a:spcBef>
                <a:spcAft>
                  <a:spcPct val="0"/>
                </a:spcAft>
                <a:defRPr/>
              </a:pPr>
              <a:t>61</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标题幻灯片">
    <p:bg>
      <p:bgPr>
        <a:solidFill>
          <a:schemeClr val="bg1"/>
        </a:solidFill>
        <a:effectLst/>
      </p:bgPr>
    </p:bg>
    <p:spTree>
      <p:nvGrpSpPr>
        <p:cNvPr id="1" name=""/>
        <p:cNvGrpSpPr/>
        <p:nvPr/>
      </p:nvGrpSpPr>
      <p:grpSpPr>
        <a:xfrm>
          <a:off x="0" y="0"/>
          <a:ext cx="0" cy="0"/>
          <a:chOff x="0" y="0"/>
          <a:chExt cx="0" cy="0"/>
        </a:xfrm>
      </p:grpSpPr>
      <p:sp>
        <p:nvSpPr>
          <p:cNvPr id="4" name="Rectangle 2"/>
          <p:cNvSpPr/>
          <p:nvPr/>
        </p:nvSpPr>
        <p:spPr>
          <a:xfrm>
            <a:off x="0" y="0"/>
            <a:ext cx="9028113"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800" dirty="0"/>
          </a:p>
        </p:txBody>
      </p:sp>
      <p:pic>
        <p:nvPicPr>
          <p:cNvPr id="5" name="Picture 2" descr="\\psf\Home\Desktop\template_1.png"/>
          <p:cNvPicPr>
            <a:picLocks noChangeAspect="1" noChangeArrowheads="1"/>
          </p:cNvPicPr>
          <p:nvPr/>
        </p:nvPicPr>
        <p:blipFill>
          <a:blip r:embed="rId2"/>
          <a:srcRect t="5907" b="13196"/>
          <a:stretch>
            <a:fillRect/>
          </a:stretch>
        </p:blipFill>
        <p:spPr bwMode="auto">
          <a:xfrm>
            <a:off x="0" y="0"/>
            <a:ext cx="3860800" cy="6858000"/>
          </a:xfrm>
          <a:prstGeom prst="rect">
            <a:avLst/>
          </a:prstGeom>
          <a:noFill/>
          <a:ln w="9525">
            <a:noFill/>
            <a:miter lim="800000"/>
            <a:headEnd/>
            <a:tailEnd/>
          </a:ln>
        </p:spPr>
      </p:pic>
      <p:sp>
        <p:nvSpPr>
          <p:cNvPr id="14" name="Text Placeholder 13"/>
          <p:cNvSpPr>
            <a:spLocks noGrp="1"/>
          </p:cNvSpPr>
          <p:nvPr>
            <p:ph type="body" sz="quarter" idx="14"/>
          </p:nvPr>
        </p:nvSpPr>
        <p:spPr>
          <a:xfrm>
            <a:off x="4129428" y="2751016"/>
            <a:ext cx="4796810" cy="1480685"/>
          </a:xfrm>
          <a:prstGeom prst="rect">
            <a:avLst/>
          </a:prstGeom>
        </p:spPr>
        <p:txBody>
          <a:bodyPr>
            <a:normAutofit/>
          </a:bodyPr>
          <a:lstStyle>
            <a:lvl1pPr marL="0" indent="0">
              <a:lnSpc>
                <a:spcPts val="2400"/>
              </a:lnSpc>
              <a:buFontTx/>
              <a:buNone/>
              <a:defRPr sz="2400" b="1">
                <a:solidFill>
                  <a:schemeClr val="tx1">
                    <a:lumMod val="65000"/>
                    <a:lumOff val="35000"/>
                  </a:schemeClr>
                </a:solidFill>
              </a:defRPr>
            </a:lvl1pPr>
          </a:lstStyle>
          <a:p>
            <a:pPr lvl="0"/>
            <a:r>
              <a:rPr lang="zh-CN" altLang="en-US" smtClean="0"/>
              <a:t>单击此处编辑母版文本样式</a:t>
            </a:r>
          </a:p>
        </p:txBody>
      </p:sp>
      <p:sp>
        <p:nvSpPr>
          <p:cNvPr id="15" name="Text Placeholder 13"/>
          <p:cNvSpPr>
            <a:spLocks noGrp="1"/>
          </p:cNvSpPr>
          <p:nvPr>
            <p:ph type="body" sz="quarter" idx="15"/>
          </p:nvPr>
        </p:nvSpPr>
        <p:spPr>
          <a:xfrm>
            <a:off x="4129428" y="1270559"/>
            <a:ext cx="4796810" cy="1480685"/>
          </a:xfrm>
          <a:prstGeom prst="rect">
            <a:avLst/>
          </a:prstGeom>
        </p:spPr>
        <p:txBody>
          <a:bodyPr anchor="b">
            <a:noAutofit/>
          </a:bodyPr>
          <a:lstStyle>
            <a:lvl1pPr marL="0" indent="0">
              <a:lnSpc>
                <a:spcPct val="100000"/>
              </a:lnSpc>
              <a:buFontTx/>
              <a:buNone/>
              <a:defRPr sz="3600" b="1">
                <a:solidFill>
                  <a:srgbClr val="00456A"/>
                </a:solidFill>
              </a:defRPr>
            </a:lvl1pPr>
          </a:lstStyle>
          <a:p>
            <a:pPr lvl="0"/>
            <a:r>
              <a:rPr lang="zh-CN" altLang="en-US" dirty="0" smtClean="0"/>
              <a:t>单击此处编辑母版文本样式</a:t>
            </a:r>
          </a:p>
        </p:txBody>
      </p:sp>
    </p:spTree>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No Second Logo">
    <p:bg>
      <p:bgPr>
        <a:solidFill>
          <a:schemeClr val="bg1"/>
        </a:solidFill>
        <a:effectLst/>
      </p:bgPr>
    </p:bg>
    <p:spTree>
      <p:nvGrpSpPr>
        <p:cNvPr id="1" name=""/>
        <p:cNvGrpSpPr/>
        <p:nvPr/>
      </p:nvGrpSpPr>
      <p:grpSpPr>
        <a:xfrm>
          <a:off x="0" y="0"/>
          <a:ext cx="0" cy="0"/>
          <a:chOff x="0" y="0"/>
          <a:chExt cx="0" cy="0"/>
        </a:xfrm>
      </p:grpSpPr>
      <p:sp>
        <p:nvSpPr>
          <p:cNvPr id="4" name="Rectangle 2"/>
          <p:cNvSpPr/>
          <p:nvPr/>
        </p:nvSpPr>
        <p:spPr>
          <a:xfrm>
            <a:off x="0" y="0"/>
            <a:ext cx="9029700"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800" dirty="0"/>
          </a:p>
        </p:txBody>
      </p:sp>
      <p:pic>
        <p:nvPicPr>
          <p:cNvPr id="5" name="Picture 2" descr="\\psf\Home\Desktop\template_1.png"/>
          <p:cNvPicPr>
            <a:picLocks noChangeAspect="1" noChangeArrowheads="1"/>
          </p:cNvPicPr>
          <p:nvPr/>
        </p:nvPicPr>
        <p:blipFill>
          <a:blip r:embed="rId2"/>
          <a:srcRect t="5907" b="13196"/>
          <a:stretch>
            <a:fillRect/>
          </a:stretch>
        </p:blipFill>
        <p:spPr bwMode="auto">
          <a:xfrm>
            <a:off x="0" y="0"/>
            <a:ext cx="3860800" cy="6858000"/>
          </a:xfrm>
          <a:prstGeom prst="rect">
            <a:avLst/>
          </a:prstGeom>
          <a:noFill/>
          <a:ln w="9525">
            <a:noFill/>
            <a:miter lim="800000"/>
            <a:headEnd/>
            <a:tailEnd/>
          </a:ln>
        </p:spPr>
      </p:pic>
      <p:sp>
        <p:nvSpPr>
          <p:cNvPr id="22" name="Text Placeholder 13"/>
          <p:cNvSpPr>
            <a:spLocks noGrp="1"/>
          </p:cNvSpPr>
          <p:nvPr>
            <p:ph type="body" sz="quarter" idx="14"/>
          </p:nvPr>
        </p:nvSpPr>
        <p:spPr>
          <a:xfrm>
            <a:off x="4129428" y="3048567"/>
            <a:ext cx="4796810" cy="1480685"/>
          </a:xfrm>
          <a:prstGeom prst="rect">
            <a:avLst/>
          </a:prstGeom>
        </p:spPr>
        <p:txBody>
          <a:bodyPr>
            <a:normAutofit/>
          </a:bodyPr>
          <a:lstStyle>
            <a:lvl1pPr marL="0" indent="0">
              <a:lnSpc>
                <a:spcPts val="2400"/>
              </a:lnSpc>
              <a:buFontTx/>
              <a:buNone/>
              <a:defRPr sz="2400" b="1">
                <a:solidFill>
                  <a:schemeClr val="tx1">
                    <a:lumMod val="65000"/>
                    <a:lumOff val="35000"/>
                  </a:schemeClr>
                </a:solidFill>
              </a:defRPr>
            </a:lvl1pPr>
          </a:lstStyle>
          <a:p>
            <a:pPr lvl="0"/>
            <a:r>
              <a:rPr lang="zh-CN" altLang="en-US" smtClean="0"/>
              <a:t>单击此处编辑母版文本样式</a:t>
            </a:r>
          </a:p>
        </p:txBody>
      </p:sp>
      <p:sp>
        <p:nvSpPr>
          <p:cNvPr id="23" name="Text Placeholder 13"/>
          <p:cNvSpPr>
            <a:spLocks noGrp="1"/>
          </p:cNvSpPr>
          <p:nvPr>
            <p:ph type="body" sz="quarter" idx="15"/>
          </p:nvPr>
        </p:nvSpPr>
        <p:spPr>
          <a:xfrm>
            <a:off x="4129428" y="1270559"/>
            <a:ext cx="4796810" cy="1480685"/>
          </a:xfrm>
          <a:prstGeom prst="rect">
            <a:avLst/>
          </a:prstGeom>
        </p:spPr>
        <p:txBody>
          <a:bodyPr anchor="b">
            <a:noAutofit/>
          </a:bodyPr>
          <a:lstStyle>
            <a:lvl1pPr marL="0" indent="0">
              <a:lnSpc>
                <a:spcPct val="100000"/>
              </a:lnSpc>
              <a:buFontTx/>
              <a:buNone/>
              <a:defRPr sz="3600" b="1">
                <a:solidFill>
                  <a:srgbClr val="00456A"/>
                </a:solidFill>
              </a:defRPr>
            </a:lvl1pPr>
          </a:lstStyle>
          <a:p>
            <a:pPr lvl="0"/>
            <a:r>
              <a:rPr lang="zh-CN" altLang="en-US" dirty="0" smtClean="0"/>
              <a:t>单击此处编辑母版文本样式</a:t>
            </a:r>
          </a:p>
        </p:txBody>
      </p:sp>
    </p:spTree>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Version 2">
    <p:spTree>
      <p:nvGrpSpPr>
        <p:cNvPr id="1" name=""/>
        <p:cNvGrpSpPr/>
        <p:nvPr/>
      </p:nvGrpSpPr>
      <p:grpSpPr>
        <a:xfrm>
          <a:off x="0" y="0"/>
          <a:ext cx="0" cy="0"/>
          <a:chOff x="0" y="0"/>
          <a:chExt cx="0" cy="0"/>
        </a:xfrm>
      </p:grpSpPr>
      <p:pic>
        <p:nvPicPr>
          <p:cNvPr id="4" name="Picture 3" descr="\\psf\Home\Desktop\template_2.png"/>
          <p:cNvPicPr>
            <a:picLocks noChangeAspect="1" noChangeArrowheads="1"/>
          </p:cNvPicPr>
          <p:nvPr/>
        </p:nvPicPr>
        <p:blipFill>
          <a:blip r:embed="rId2"/>
          <a:srcRect t="8963" b="16029"/>
          <a:stretch>
            <a:fillRect/>
          </a:stretch>
        </p:blipFill>
        <p:spPr bwMode="auto">
          <a:xfrm>
            <a:off x="0" y="0"/>
            <a:ext cx="9144000" cy="6858000"/>
          </a:xfrm>
          <a:prstGeom prst="rect">
            <a:avLst/>
          </a:prstGeom>
          <a:noFill/>
          <a:ln w="9525">
            <a:noFill/>
            <a:miter lim="800000"/>
            <a:headEnd/>
            <a:tailEnd/>
          </a:ln>
        </p:spPr>
      </p:pic>
      <p:sp>
        <p:nvSpPr>
          <p:cNvPr id="9" name="Text Placeholder 13"/>
          <p:cNvSpPr>
            <a:spLocks noGrp="1"/>
          </p:cNvSpPr>
          <p:nvPr>
            <p:ph type="body" sz="quarter" idx="14"/>
          </p:nvPr>
        </p:nvSpPr>
        <p:spPr>
          <a:xfrm>
            <a:off x="393755" y="3391563"/>
            <a:ext cx="4702680" cy="1480685"/>
          </a:xfrm>
          <a:prstGeom prst="rect">
            <a:avLst/>
          </a:prstGeom>
        </p:spPr>
        <p:txBody>
          <a:bodyPr>
            <a:normAutofit/>
          </a:bodyPr>
          <a:lstStyle>
            <a:lvl1pPr marL="0" indent="0">
              <a:lnSpc>
                <a:spcPts val="2400"/>
              </a:lnSpc>
              <a:buFontTx/>
              <a:buNone/>
              <a:defRPr sz="2800" b="1">
                <a:solidFill>
                  <a:schemeClr val="bg1"/>
                </a:solidFill>
              </a:defRPr>
            </a:lvl1pPr>
          </a:lstStyle>
          <a:p>
            <a:pPr lvl="0"/>
            <a:r>
              <a:rPr lang="zh-CN" altLang="en-US" smtClean="0"/>
              <a:t>单击此处编辑母版文本样式</a:t>
            </a:r>
          </a:p>
        </p:txBody>
      </p:sp>
      <p:sp>
        <p:nvSpPr>
          <p:cNvPr id="10" name="Text Placeholder 13"/>
          <p:cNvSpPr>
            <a:spLocks noGrp="1"/>
          </p:cNvSpPr>
          <p:nvPr>
            <p:ph type="body" sz="quarter" idx="15"/>
          </p:nvPr>
        </p:nvSpPr>
        <p:spPr>
          <a:xfrm>
            <a:off x="393755" y="1794994"/>
            <a:ext cx="4702680" cy="1480685"/>
          </a:xfrm>
          <a:prstGeom prst="rect">
            <a:avLst/>
          </a:prstGeom>
        </p:spPr>
        <p:txBody>
          <a:bodyPr anchor="b">
            <a:noAutofit/>
          </a:bodyPr>
          <a:lstStyle>
            <a:lvl1pPr marL="0" indent="0">
              <a:lnSpc>
                <a:spcPts val="4400"/>
              </a:lnSpc>
              <a:buFontTx/>
              <a:buNone/>
              <a:defRPr sz="3600" b="1">
                <a:solidFill>
                  <a:schemeClr val="bg2"/>
                </a:solidFill>
              </a:defRPr>
            </a:lvl1pPr>
          </a:lstStyle>
          <a:p>
            <a:pPr lvl="0"/>
            <a:r>
              <a:rPr lang="zh-CN" altLang="en-US" smtClean="0"/>
              <a:t>单击此处编辑母版文本样式</a:t>
            </a:r>
          </a:p>
        </p:txBody>
      </p:sp>
    </p:spTree>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Bullet, Smart Art - No Footer">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CN" altLang="en-US" dirty="0" smtClean="0"/>
              <a:t>单击此处编辑母版标题样式</a:t>
            </a:r>
            <a:endParaRPr lang="en-US" dirty="0"/>
          </a:p>
        </p:txBody>
      </p:sp>
      <p:sp>
        <p:nvSpPr>
          <p:cNvPr id="3" name="Content Placeholder 2"/>
          <p:cNvSpPr>
            <a:spLocks noGrp="1"/>
          </p:cNvSpPr>
          <p:nvPr>
            <p:ph idx="1"/>
          </p:nvPr>
        </p:nvSpPr>
        <p:spPr>
          <a:xfrm>
            <a:off x="331788" y="1421547"/>
            <a:ext cx="8475662" cy="4616183"/>
          </a:xfrm>
          <a:prstGeom prst="rect">
            <a:avLst/>
          </a:prstGeom>
        </p:spPr>
        <p:txBody>
          <a:bodyPr/>
          <a:lstStyle>
            <a:lvl2pPr>
              <a:defRPr/>
            </a:lvl2pPr>
            <a:lvl3pPr>
              <a:defRPr/>
            </a:lvl3pPr>
            <a:lvl4pPr>
              <a:defRPr/>
            </a:lvl4pPr>
          </a:lstStyle>
          <a:p>
            <a:pPr lvl="0"/>
            <a:r>
              <a:rPr lang="zh-CN" altLang="en-US" dirty="0" smtClean="0"/>
              <a:t>单击此处编辑母版文本样式</a:t>
            </a:r>
          </a:p>
          <a:p>
            <a:pPr lvl="1"/>
            <a:r>
              <a:rPr lang="zh-CN" altLang="en-US" dirty="0" smtClean="0"/>
              <a:t>第二级</a:t>
            </a:r>
          </a:p>
          <a:p>
            <a:pPr lvl="2"/>
            <a:r>
              <a:rPr lang="zh-CN" altLang="en-US" dirty="0" smtClean="0"/>
              <a:t>第三级</a:t>
            </a: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Bullet, Object - Blue Foo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dirty="0" smtClean="0"/>
              <a:t>单击此处编辑母版标题样式</a:t>
            </a:r>
            <a:endParaRPr lang="en-US" dirty="0"/>
          </a:p>
        </p:txBody>
      </p:sp>
      <p:sp>
        <p:nvSpPr>
          <p:cNvPr id="4" name="Content Placeholder 2"/>
          <p:cNvSpPr>
            <a:spLocks noGrp="1"/>
          </p:cNvSpPr>
          <p:nvPr>
            <p:ph idx="1"/>
          </p:nvPr>
        </p:nvSpPr>
        <p:spPr>
          <a:xfrm>
            <a:off x="331788" y="1421547"/>
            <a:ext cx="8475662" cy="4616183"/>
          </a:xfrm>
          <a:prstGeom prst="rect">
            <a:avLst/>
          </a:prstGeom>
        </p:spPr>
        <p:txBody>
          <a:bodyPr/>
          <a:lstStyle>
            <a:lvl2pPr>
              <a:defRPr/>
            </a:lvl2pPr>
            <a:lvl3pPr>
              <a:defRPr/>
            </a:lvl3pPr>
            <a:lvl4pPr>
              <a:defRPr/>
            </a:lvl4pPr>
          </a:lstStyle>
          <a:p>
            <a:pPr lvl="0"/>
            <a:r>
              <a:rPr lang="zh-CN" altLang="en-US" dirty="0" smtClean="0"/>
              <a:t>单击此处编辑母版文本样式</a:t>
            </a:r>
          </a:p>
          <a:p>
            <a:pPr lvl="1"/>
            <a:r>
              <a:rPr lang="zh-CN" altLang="en-US" dirty="0" smtClean="0"/>
              <a:t>第二级</a:t>
            </a:r>
          </a:p>
          <a:p>
            <a:pPr lvl="2"/>
            <a:r>
              <a:rPr lang="zh-CN" altLang="en-US" dirty="0" smtClean="0"/>
              <a:t>第三级</a:t>
            </a: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Quote slide">
    <p:spTree>
      <p:nvGrpSpPr>
        <p:cNvPr id="1" name=""/>
        <p:cNvGrpSpPr/>
        <p:nvPr/>
      </p:nvGrpSpPr>
      <p:grpSpPr>
        <a:xfrm>
          <a:off x="0" y="0"/>
          <a:ext cx="0" cy="0"/>
          <a:chOff x="0" y="0"/>
          <a:chExt cx="0" cy="0"/>
        </a:xfrm>
      </p:grpSpPr>
      <p:sp>
        <p:nvSpPr>
          <p:cNvPr id="3" name="Rectangle 3"/>
          <p:cNvSpPr/>
          <p:nvPr/>
        </p:nvSpPr>
        <p:spPr>
          <a:xfrm>
            <a:off x="0" y="2917825"/>
            <a:ext cx="9144000" cy="3940175"/>
          </a:xfrm>
          <a:prstGeom prst="rect">
            <a:avLst/>
          </a:prstGeom>
          <a:gradFill>
            <a:gsLst>
              <a:gs pos="0">
                <a:schemeClr val="bg2"/>
              </a:gs>
              <a:gs pos="71000">
                <a:schemeClr val="accent4"/>
              </a:gs>
              <a:gs pos="100000">
                <a:schemeClr val="accent4"/>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800" dirty="0"/>
          </a:p>
        </p:txBody>
      </p:sp>
      <p:pic>
        <p:nvPicPr>
          <p:cNvPr id="4" name="Picture 2"/>
          <p:cNvPicPr>
            <a:picLocks noChangeAspect="1"/>
          </p:cNvPicPr>
          <p:nvPr/>
        </p:nvPicPr>
        <p:blipFill>
          <a:blip r:embed="rId2"/>
          <a:srcRect r="5534"/>
          <a:stretch>
            <a:fillRect/>
          </a:stretch>
        </p:blipFill>
        <p:spPr bwMode="auto">
          <a:xfrm>
            <a:off x="0" y="0"/>
            <a:ext cx="7680325" cy="6278563"/>
          </a:xfrm>
          <a:prstGeom prst="rect">
            <a:avLst/>
          </a:prstGeom>
          <a:noFill/>
          <a:ln w="9525">
            <a:noFill/>
            <a:miter lim="800000"/>
            <a:headEnd/>
            <a:tailEnd/>
          </a:ln>
        </p:spPr>
      </p:pic>
      <p:sp>
        <p:nvSpPr>
          <p:cNvPr id="7" name="Title 1"/>
          <p:cNvSpPr>
            <a:spLocks noGrp="1"/>
          </p:cNvSpPr>
          <p:nvPr>
            <p:ph type="title"/>
          </p:nvPr>
        </p:nvSpPr>
        <p:spPr>
          <a:xfrm>
            <a:off x="892314" y="931938"/>
            <a:ext cx="5218927" cy="3609583"/>
          </a:xfrm>
        </p:spPr>
        <p:txBody>
          <a:bodyPr lIns="182880">
            <a:normAutofit/>
          </a:bodyPr>
          <a:lstStyle>
            <a:lvl1pPr marL="182880" indent="-182880">
              <a:lnSpc>
                <a:spcPts val="3900"/>
              </a:lnSpc>
              <a:defRPr sz="3600" b="1">
                <a:solidFill>
                  <a:schemeClr val="bg2"/>
                </a:solidFill>
              </a:defRPr>
            </a:lvl1pPr>
          </a:lstStyle>
          <a:p>
            <a:r>
              <a:rPr lang="zh-CN" altLang="en-US" dirty="0" smtClean="0"/>
              <a:t>单击此处编辑母版标题样式</a:t>
            </a:r>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Value Slide">
    <p:bg>
      <p:bgPr>
        <a:gradFill>
          <a:gsLst>
            <a:gs pos="0">
              <a:schemeClr val="accent2">
                <a:lumMod val="46000"/>
                <a:lumOff val="54000"/>
              </a:schemeClr>
            </a:gs>
            <a:gs pos="100000">
              <a:schemeClr val="accent2"/>
            </a:gs>
          </a:gsLst>
          <a:lin ang="5400000" scaled="0"/>
        </a:gradFill>
        <a:effectLst/>
      </p:bgPr>
    </p:bg>
    <p:spTree>
      <p:nvGrpSpPr>
        <p:cNvPr id="1" name=""/>
        <p:cNvGrpSpPr/>
        <p:nvPr/>
      </p:nvGrpSpPr>
      <p:grpSpPr>
        <a:xfrm>
          <a:off x="0" y="0"/>
          <a:ext cx="0" cy="0"/>
          <a:chOff x="0" y="0"/>
          <a:chExt cx="0" cy="0"/>
        </a:xfrm>
      </p:grpSpPr>
      <p:pic>
        <p:nvPicPr>
          <p:cNvPr id="2" name="Picture 3" descr="Epicor-Logo-Business_Inspired-2color_WEB.png"/>
          <p:cNvPicPr>
            <a:picLocks noChangeAspect="1"/>
          </p:cNvPicPr>
          <p:nvPr/>
        </p:nvPicPr>
        <p:blipFill>
          <a:blip r:embed="rId2"/>
          <a:srcRect/>
          <a:stretch>
            <a:fillRect/>
          </a:stretch>
        </p:blipFill>
        <p:spPr bwMode="auto">
          <a:xfrm>
            <a:off x="7788275" y="6189663"/>
            <a:ext cx="1089025" cy="420687"/>
          </a:xfrm>
          <a:prstGeom prst="rect">
            <a:avLst/>
          </a:prstGeom>
          <a:noFill/>
          <a:ln w="9525">
            <a:noFill/>
            <a:miter lim="800000"/>
            <a:headEnd/>
            <a:tailEnd/>
          </a:ln>
        </p:spPr>
      </p:pic>
      <p:pic>
        <p:nvPicPr>
          <p:cNvPr id="3" name="Picture 6"/>
          <p:cNvPicPr>
            <a:picLocks noChangeAspect="1"/>
          </p:cNvPicPr>
          <p:nvPr/>
        </p:nvPicPr>
        <p:blipFill>
          <a:blip r:embed="rId3">
            <a:grayscl/>
            <a:biLevel thresh="50000"/>
          </a:blip>
          <a:srcRect r="5534"/>
          <a:stretch>
            <a:fillRect/>
          </a:stretch>
        </p:blipFill>
        <p:spPr bwMode="auto">
          <a:xfrm>
            <a:off x="0" y="0"/>
            <a:ext cx="7680325" cy="6278563"/>
          </a:xfrm>
          <a:prstGeom prst="rect">
            <a:avLst/>
          </a:prstGeom>
          <a:noFill/>
          <a:ln w="9525">
            <a:noFill/>
            <a:miter lim="800000"/>
            <a:headEnd/>
            <a:tailEnd/>
          </a:ln>
        </p:spPr>
      </p:pic>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节标题">
    <p:spTree>
      <p:nvGrpSpPr>
        <p:cNvPr id="1" name=""/>
        <p:cNvGrpSpPr/>
        <p:nvPr/>
      </p:nvGrpSpPr>
      <p:grpSpPr>
        <a:xfrm>
          <a:off x="0" y="0"/>
          <a:ext cx="0" cy="0"/>
          <a:chOff x="0" y="0"/>
          <a:chExt cx="0" cy="0"/>
        </a:xfrm>
      </p:grpSpPr>
      <p:grpSp>
        <p:nvGrpSpPr>
          <p:cNvPr id="3" name="Group 3"/>
          <p:cNvGrpSpPr/>
          <p:nvPr/>
        </p:nvGrpSpPr>
        <p:grpSpPr>
          <a:xfrm>
            <a:off x="0" y="3577911"/>
            <a:ext cx="6751122" cy="786584"/>
            <a:chOff x="0" y="3577910"/>
            <a:chExt cx="6751122" cy="786584"/>
          </a:xfrm>
          <a:solidFill>
            <a:schemeClr val="accent2"/>
          </a:solidFill>
        </p:grpSpPr>
        <p:sp>
          <p:nvSpPr>
            <p:cNvPr id="4" name="Rounded Rectangle 1"/>
            <p:cNvSpPr/>
            <p:nvPr/>
          </p:nvSpPr>
          <p:spPr>
            <a:xfrm>
              <a:off x="190005" y="3577910"/>
              <a:ext cx="6561117" cy="786584"/>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800" dirty="0"/>
            </a:p>
          </p:txBody>
        </p:sp>
        <p:sp>
          <p:nvSpPr>
            <p:cNvPr id="5" name="Rounded Rectangle 6"/>
            <p:cNvSpPr/>
            <p:nvPr/>
          </p:nvSpPr>
          <p:spPr>
            <a:xfrm>
              <a:off x="0" y="3577910"/>
              <a:ext cx="5648697" cy="786584"/>
            </a:xfrm>
            <a:prstGeom prst="roundRect">
              <a:avLst>
                <a:gd name="adj" fmla="val 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800" dirty="0"/>
            </a:p>
          </p:txBody>
        </p:sp>
      </p:grpSp>
      <p:pic>
        <p:nvPicPr>
          <p:cNvPr id="6" name="Picture 7"/>
          <p:cNvPicPr>
            <a:picLocks noChangeAspect="1"/>
          </p:cNvPicPr>
          <p:nvPr/>
        </p:nvPicPr>
        <p:blipFill>
          <a:blip r:embed="rId2"/>
          <a:srcRect/>
          <a:stretch>
            <a:fillRect/>
          </a:stretch>
        </p:blipFill>
        <p:spPr bwMode="auto">
          <a:xfrm>
            <a:off x="4276725" y="0"/>
            <a:ext cx="4875213" cy="5145088"/>
          </a:xfrm>
          <a:prstGeom prst="rect">
            <a:avLst/>
          </a:prstGeom>
          <a:noFill/>
          <a:ln w="9525">
            <a:noFill/>
            <a:miter lim="800000"/>
            <a:headEnd/>
            <a:tailEnd/>
          </a:ln>
        </p:spPr>
      </p:pic>
      <p:sp>
        <p:nvSpPr>
          <p:cNvPr id="9" name="Text Placeholder 13"/>
          <p:cNvSpPr>
            <a:spLocks noGrp="1"/>
          </p:cNvSpPr>
          <p:nvPr>
            <p:ph type="body" sz="quarter" idx="10"/>
          </p:nvPr>
        </p:nvSpPr>
        <p:spPr>
          <a:xfrm>
            <a:off x="239947" y="3643003"/>
            <a:ext cx="5997575" cy="644525"/>
          </a:xfrm>
          <a:prstGeom prst="rect">
            <a:avLst/>
          </a:prstGeom>
        </p:spPr>
        <p:txBody>
          <a:bodyPr anchor="ctr">
            <a:normAutofit/>
          </a:bodyPr>
          <a:lstStyle>
            <a:lvl1pPr marL="0" indent="0" algn="l">
              <a:buFontTx/>
              <a:buNone/>
              <a:defRPr sz="3600" b="1" baseline="0">
                <a:solidFill>
                  <a:schemeClr val="bg2"/>
                </a:solidFill>
                <a:latin typeface="+mj-lt"/>
              </a:defRPr>
            </a:lvl1pPr>
          </a:lstStyle>
          <a:p>
            <a:pPr lvl="0"/>
            <a:r>
              <a:rPr lang="zh-CN" altLang="en-US" dirty="0" smtClean="0"/>
              <a:t>单击此处编辑母版文本样式</a:t>
            </a: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Objec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dirty="0" smtClean="0"/>
              <a:t>单击此处编辑母版标题样式</a:t>
            </a:r>
            <a:endParaRPr lang="en-US" dirty="0"/>
          </a:p>
        </p:txBody>
      </p:sp>
      <p:sp>
        <p:nvSpPr>
          <p:cNvPr id="3" name="Content Placeholder 2"/>
          <p:cNvSpPr>
            <a:spLocks noGrp="1"/>
          </p:cNvSpPr>
          <p:nvPr>
            <p:ph sz="half" idx="1"/>
          </p:nvPr>
        </p:nvSpPr>
        <p:spPr>
          <a:xfrm>
            <a:off x="341315" y="1600201"/>
            <a:ext cx="4154487" cy="4525963"/>
          </a:xfrm>
          <a:prstGeom prst="rect">
            <a:avLst/>
          </a:prstGeom>
        </p:spPr>
        <p:txBody>
          <a:bodyPr>
            <a:normAutofit/>
          </a:bodyPr>
          <a:lstStyle>
            <a:lvl1pPr>
              <a:defRPr sz="2400"/>
            </a:lvl1pPr>
            <a:lvl2pPr marL="515938" indent="0" algn="l">
              <a:buNone/>
              <a:defRPr sz="2400"/>
            </a:lvl2pPr>
            <a:lvl3pPr>
              <a:defRPr sz="2000"/>
            </a:lvl3pPr>
            <a:lvl4pPr>
              <a:defRPr sz="1600"/>
            </a:lvl4pPr>
            <a:lvl5pPr>
              <a:defRPr sz="1600"/>
            </a:lvl5pPr>
            <a:lvl6pPr>
              <a:defRPr sz="1800"/>
            </a:lvl6pPr>
            <a:lvl7pPr>
              <a:defRPr sz="1800"/>
            </a:lvl7pPr>
            <a:lvl8pPr>
              <a:defRPr sz="1800"/>
            </a:lvl8pPr>
            <a:lvl9pPr>
              <a:defRPr sz="1800"/>
            </a:lvl9pPr>
          </a:lstStyle>
          <a:p>
            <a:pPr lvl="0"/>
            <a:r>
              <a:rPr lang="zh-CN" altLang="en-US" smtClean="0"/>
              <a:t>单击此处编辑母版文本样式</a:t>
            </a:r>
          </a:p>
        </p:txBody>
      </p:sp>
      <p:sp>
        <p:nvSpPr>
          <p:cNvPr id="4" name="Content Placeholder 3"/>
          <p:cNvSpPr>
            <a:spLocks noGrp="1"/>
          </p:cNvSpPr>
          <p:nvPr>
            <p:ph sz="half" idx="2"/>
          </p:nvPr>
        </p:nvSpPr>
        <p:spPr>
          <a:xfrm>
            <a:off x="4648200" y="1600201"/>
            <a:ext cx="4159250" cy="4525963"/>
          </a:xfrm>
          <a:prstGeom prst="rect">
            <a:avLst/>
          </a:prstGeom>
        </p:spPr>
        <p:txBody>
          <a:bodyPr>
            <a:normAutofit/>
          </a:bodyPr>
          <a:lstStyle>
            <a:lvl1pPr>
              <a:defRPr sz="2400"/>
            </a:lvl1pPr>
            <a:lvl2pPr marL="515938" indent="0">
              <a:buNone/>
              <a:defRPr sz="2400"/>
            </a:lvl2pPr>
            <a:lvl3pPr>
              <a:defRPr sz="2000"/>
            </a:lvl3pPr>
            <a:lvl4pPr>
              <a:defRPr sz="1600"/>
            </a:lvl4pPr>
            <a:lvl5pPr>
              <a:defRPr sz="1600"/>
            </a:lvl5pPr>
            <a:lvl6pPr>
              <a:defRPr sz="1800"/>
            </a:lvl6pPr>
            <a:lvl7pPr>
              <a:defRPr sz="1800"/>
            </a:lvl7pPr>
            <a:lvl8pPr>
              <a:defRPr sz="1800"/>
            </a:lvl8pPr>
            <a:lvl9pPr>
              <a:defRPr sz="1800"/>
            </a:lvl9pPr>
          </a:lstStyle>
          <a:p>
            <a:pPr lvl="0"/>
            <a:r>
              <a:rPr lang="zh-CN" altLang="en-US" smtClean="0"/>
              <a:t>单击此处编辑母版文本样式</a:t>
            </a: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amp; Text - Gray">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Box 5"/>
          <p:cNvSpPr txBox="1"/>
          <p:nvPr/>
        </p:nvSpPr>
        <p:spPr>
          <a:xfrm>
            <a:off x="1739900" y="6386513"/>
            <a:ext cx="1825625" cy="200025"/>
          </a:xfrm>
          <a:prstGeom prst="rect">
            <a:avLst/>
          </a:prstGeom>
          <a:noFill/>
        </p:spPr>
        <p:txBody>
          <a:bodyPr>
            <a:spAutoFit/>
          </a:bodyPr>
          <a:lstStyle/>
          <a:p>
            <a:pPr fontAlgn="auto">
              <a:spcBef>
                <a:spcPts val="0"/>
              </a:spcBef>
              <a:spcAft>
                <a:spcPts val="0"/>
              </a:spcAft>
              <a:defRPr/>
            </a:pPr>
            <a:r>
              <a:rPr lang="en-US" sz="700" b="1" dirty="0">
                <a:solidFill>
                  <a:srgbClr val="908D89"/>
                </a:solidFill>
                <a:latin typeface="+mn-lt"/>
                <a:ea typeface="+mn-ea"/>
              </a:rPr>
              <a:t>© 2014 Epicor Software Corporation</a:t>
            </a:r>
            <a:endParaRPr lang="en-US" sz="700" dirty="0">
              <a:solidFill>
                <a:srgbClr val="908D89"/>
              </a:solidFill>
              <a:latin typeface="+mn-lt"/>
              <a:ea typeface="+mn-ea"/>
            </a:endParaRPr>
          </a:p>
        </p:txBody>
      </p:sp>
      <p:pic>
        <p:nvPicPr>
          <p:cNvPr id="5" name="Picture 3" descr="C:\Users\vivianting\Desktop\1234131.png"/>
          <p:cNvPicPr>
            <a:picLocks noChangeAspect="1" noChangeArrowheads="1"/>
          </p:cNvPicPr>
          <p:nvPr userDrawn="1"/>
        </p:nvPicPr>
        <p:blipFill>
          <a:blip r:embed="rId3"/>
          <a:srcRect/>
          <a:stretch>
            <a:fillRect/>
          </a:stretch>
        </p:blipFill>
        <p:spPr bwMode="auto">
          <a:xfrm>
            <a:off x="7864475" y="104775"/>
            <a:ext cx="1160463" cy="803275"/>
          </a:xfrm>
          <a:prstGeom prst="rect">
            <a:avLst/>
          </a:prstGeom>
          <a:noFill/>
          <a:ln w="9525">
            <a:noFill/>
            <a:miter lim="800000"/>
            <a:headEnd/>
            <a:tailEnd/>
          </a:ln>
        </p:spPr>
      </p:pic>
      <p:sp>
        <p:nvSpPr>
          <p:cNvPr id="2" name="Title 1"/>
          <p:cNvSpPr>
            <a:spLocks noGrp="1"/>
          </p:cNvSpPr>
          <p:nvPr>
            <p:ph type="title"/>
          </p:nvPr>
        </p:nvSpPr>
        <p:spPr/>
        <p:txBody>
          <a:bodyPr>
            <a:normAutofit/>
          </a:bodyPr>
          <a:lstStyle>
            <a:lvl1pPr>
              <a:defRPr sz="3600"/>
            </a:lvl1pPr>
          </a:lstStyle>
          <a:p>
            <a:r>
              <a:rPr lang="zh-CN" altLang="en-US" dirty="0" smtClean="0"/>
              <a:t>单击此处编辑母版标题样式</a:t>
            </a:r>
            <a:endParaRPr lang="en-US" dirty="0"/>
          </a:p>
        </p:txBody>
      </p:sp>
      <p:sp>
        <p:nvSpPr>
          <p:cNvPr id="7" name="Text Placeholder 6"/>
          <p:cNvSpPr>
            <a:spLocks noGrp="1"/>
          </p:cNvSpPr>
          <p:nvPr>
            <p:ph type="body" sz="quarter" idx="10"/>
          </p:nvPr>
        </p:nvSpPr>
        <p:spPr>
          <a:xfrm>
            <a:off x="332965" y="1237938"/>
            <a:ext cx="8531225" cy="4807263"/>
          </a:xfrm>
        </p:spPr>
        <p:txBody>
          <a:bodyPr/>
          <a:lstStyle>
            <a:lvl1pPr marL="398463" indent="-398463">
              <a:spcAft>
                <a:spcPts val="400"/>
              </a:spcAft>
              <a:buFontTx/>
              <a:buBlip>
                <a:blip r:embed="rId4"/>
              </a:buBlip>
              <a:defRPr sz="2500"/>
            </a:lvl1pPr>
            <a:lvl2pPr>
              <a:spcAft>
                <a:spcPts val="600"/>
              </a:spcAft>
              <a:buClr>
                <a:schemeClr val="accent4"/>
              </a:buClr>
              <a:defRPr sz="2300"/>
            </a:lvl2pPr>
            <a:lvl3pPr>
              <a:spcAft>
                <a:spcPts val="600"/>
              </a:spcAft>
              <a:buClr>
                <a:schemeClr val="accent4"/>
              </a:buClr>
              <a:defRPr/>
            </a:lvl3pPr>
            <a:lvl4pPr marL="1430338" indent="-284163">
              <a:buClr>
                <a:schemeClr val="accent5"/>
              </a:buClr>
              <a:buFont typeface="Wingdings" pitchFamily="2" charset="2"/>
              <a:buChar char="§"/>
              <a:defRPr/>
            </a:lvl4pPr>
          </a:lstStyle>
          <a:p>
            <a:pPr lvl="0"/>
            <a:r>
              <a:rPr lang="zh-CN" altLang="en-US" smtClean="0"/>
              <a:t>单击此处编辑母版文本样式</a:t>
            </a:r>
          </a:p>
          <a:p>
            <a:pPr lvl="1"/>
            <a:r>
              <a:rPr lang="zh-CN" altLang="en-US" smtClean="0"/>
              <a:t>第二级</a:t>
            </a:r>
          </a:p>
          <a:p>
            <a:pPr lvl="2"/>
            <a:r>
              <a:rPr lang="zh-CN" altLang="en-US" smtClean="0"/>
              <a:t>第三级</a:t>
            </a: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Title Only - Blu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dirty="0" smtClean="0"/>
              <a:t>单击此处编辑母版标题样式</a:t>
            </a:r>
            <a:endParaRPr lang="en-US" dirty="0"/>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3_节标题">
    <p:spTree>
      <p:nvGrpSpPr>
        <p:cNvPr id="1" name=""/>
        <p:cNvGrpSpPr/>
        <p:nvPr/>
      </p:nvGrpSpPr>
      <p:grpSpPr>
        <a:xfrm>
          <a:off x="0" y="0"/>
          <a:ext cx="0" cy="0"/>
          <a:chOff x="0" y="0"/>
          <a:chExt cx="0" cy="0"/>
        </a:xfrm>
      </p:grpSpPr>
      <p:sp>
        <p:nvSpPr>
          <p:cNvPr id="9" name="Text Placeholder 13"/>
          <p:cNvSpPr>
            <a:spLocks noGrp="1"/>
          </p:cNvSpPr>
          <p:nvPr>
            <p:ph type="body" sz="quarter" idx="10"/>
          </p:nvPr>
        </p:nvSpPr>
        <p:spPr>
          <a:xfrm>
            <a:off x="239947" y="3643003"/>
            <a:ext cx="5997575" cy="644525"/>
          </a:xfrm>
          <a:prstGeom prst="rect">
            <a:avLst/>
          </a:prstGeom>
        </p:spPr>
        <p:txBody>
          <a:bodyPr anchor="ctr">
            <a:normAutofit/>
          </a:bodyPr>
          <a:lstStyle>
            <a:lvl1pPr marL="0" indent="0" algn="l">
              <a:buFontTx/>
              <a:buNone/>
              <a:defRPr sz="3600" b="1" baseline="0">
                <a:solidFill>
                  <a:schemeClr val="bg2"/>
                </a:solidFill>
                <a:latin typeface="+mj-lt"/>
              </a:defRPr>
            </a:lvl1pPr>
          </a:lstStyle>
          <a:p>
            <a:pPr lvl="0"/>
            <a:r>
              <a:rPr lang="zh-CN" altLang="en-US" dirty="0" smtClean="0"/>
              <a:t>单击此处编辑母版文本样式</a:t>
            </a:r>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_节标题">
    <p:spTree>
      <p:nvGrpSpPr>
        <p:cNvPr id="1" name=""/>
        <p:cNvGrpSpPr/>
        <p:nvPr/>
      </p:nvGrpSpPr>
      <p:grpSpPr>
        <a:xfrm>
          <a:off x="0" y="0"/>
          <a:ext cx="0" cy="0"/>
          <a:chOff x="0" y="0"/>
          <a:chExt cx="0" cy="0"/>
        </a:xfrm>
      </p:grpSpPr>
      <p:sp>
        <p:nvSpPr>
          <p:cNvPr id="9" name="Text Placeholder 13"/>
          <p:cNvSpPr>
            <a:spLocks noGrp="1"/>
          </p:cNvSpPr>
          <p:nvPr>
            <p:ph type="body" sz="quarter" idx="10"/>
          </p:nvPr>
        </p:nvSpPr>
        <p:spPr>
          <a:xfrm>
            <a:off x="239947" y="3643003"/>
            <a:ext cx="5997575" cy="644525"/>
          </a:xfrm>
          <a:prstGeom prst="rect">
            <a:avLst/>
          </a:prstGeom>
        </p:spPr>
        <p:txBody>
          <a:bodyPr anchor="ctr">
            <a:normAutofit/>
          </a:bodyPr>
          <a:lstStyle>
            <a:lvl1pPr marL="0" indent="0" algn="l">
              <a:buFontTx/>
              <a:buNone/>
              <a:defRPr sz="3600" b="1" baseline="0">
                <a:solidFill>
                  <a:schemeClr val="bg2"/>
                </a:solidFill>
                <a:latin typeface="+mj-lt"/>
              </a:defRPr>
            </a:lvl1pPr>
          </a:lstStyle>
          <a:p>
            <a:pPr lvl="0"/>
            <a:r>
              <a:rPr lang="zh-CN" altLang="en-US" dirty="0" smtClean="0"/>
              <a:t>单击此处编辑母版文本样式</a:t>
            </a:r>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6_节标题">
    <p:spTree>
      <p:nvGrpSpPr>
        <p:cNvPr id="1" name=""/>
        <p:cNvGrpSpPr/>
        <p:nvPr/>
      </p:nvGrpSpPr>
      <p:grpSpPr>
        <a:xfrm>
          <a:off x="0" y="0"/>
          <a:ext cx="0" cy="0"/>
          <a:chOff x="0" y="0"/>
          <a:chExt cx="0" cy="0"/>
        </a:xfrm>
      </p:grpSpPr>
      <p:sp>
        <p:nvSpPr>
          <p:cNvPr id="9" name="Text Placeholder 13"/>
          <p:cNvSpPr>
            <a:spLocks noGrp="1"/>
          </p:cNvSpPr>
          <p:nvPr>
            <p:ph type="body" sz="quarter" idx="10"/>
          </p:nvPr>
        </p:nvSpPr>
        <p:spPr>
          <a:xfrm>
            <a:off x="239947" y="3643003"/>
            <a:ext cx="5997575" cy="644525"/>
          </a:xfrm>
          <a:prstGeom prst="rect">
            <a:avLst/>
          </a:prstGeom>
        </p:spPr>
        <p:txBody>
          <a:bodyPr anchor="ctr">
            <a:normAutofit/>
          </a:bodyPr>
          <a:lstStyle>
            <a:lvl1pPr marL="0" indent="0" algn="l">
              <a:buFontTx/>
              <a:buNone/>
              <a:defRPr sz="3600" b="1" baseline="0">
                <a:solidFill>
                  <a:schemeClr val="bg2"/>
                </a:solidFill>
                <a:latin typeface="+mj-lt"/>
              </a:defRPr>
            </a:lvl1pPr>
          </a:lstStyle>
          <a:p>
            <a:pPr lvl="0"/>
            <a:r>
              <a:rPr lang="zh-CN" altLang="en-US" dirty="0" smtClean="0"/>
              <a:t>单击此处编辑母版文本样式</a:t>
            </a:r>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8"/>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4" name="标题 1"/>
          <p:cNvSpPr>
            <a:spLocks noGrp="1"/>
          </p:cNvSpPr>
          <p:nvPr>
            <p:ph type="title"/>
          </p:nvPr>
        </p:nvSpPr>
        <p:spPr>
          <a:xfrm>
            <a:off x="206515" y="98630"/>
            <a:ext cx="6705600" cy="439738"/>
          </a:xfrm>
          <a:prstGeom prst="rect">
            <a:avLst/>
          </a:prstGeom>
        </p:spPr>
        <p:txBody>
          <a:bodyPr/>
          <a:lstStyle>
            <a:lvl1pPr>
              <a:defRPr sz="2500" b="1">
                <a:latin typeface="黑体" pitchFamily="49" charset="-122"/>
                <a:ea typeface="黑体" pitchFamily="49" charset="-122"/>
              </a:defRPr>
            </a:lvl1pPr>
          </a:lstStyle>
          <a:p>
            <a:r>
              <a:rPr lang="zh-CN" altLang="en-US" dirty="0"/>
              <a:t>单击此处编辑母版标题样式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1026" name="Picture 2" descr="\\psf\Home\Desktop\template_4.png"/>
          <p:cNvPicPr>
            <a:picLocks noChangeAspect="1" noChangeArrowheads="1"/>
          </p:cNvPicPr>
          <p:nvPr/>
        </p:nvPicPr>
        <p:blipFill>
          <a:blip r:embed="rId19"/>
          <a:srcRect/>
          <a:stretch>
            <a:fillRect/>
          </a:stretch>
        </p:blipFill>
        <p:spPr bwMode="auto">
          <a:xfrm>
            <a:off x="0" y="0"/>
            <a:ext cx="9144000" cy="6858000"/>
          </a:xfrm>
          <a:prstGeom prst="rect">
            <a:avLst/>
          </a:prstGeom>
          <a:noFill/>
          <a:ln w="9525">
            <a:noFill/>
            <a:miter lim="800000"/>
            <a:headEnd/>
            <a:tailEnd/>
          </a:ln>
        </p:spPr>
      </p:pic>
      <p:sp>
        <p:nvSpPr>
          <p:cNvPr id="1027" name="Title Placeholder 1"/>
          <p:cNvSpPr>
            <a:spLocks noGrp="1"/>
          </p:cNvSpPr>
          <p:nvPr>
            <p:ph type="title"/>
          </p:nvPr>
        </p:nvSpPr>
        <p:spPr bwMode="auto">
          <a:xfrm>
            <a:off x="331788" y="192088"/>
            <a:ext cx="8496300" cy="817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32 Bold Calibri</a:t>
            </a:r>
          </a:p>
        </p:txBody>
      </p:sp>
      <p:sp>
        <p:nvSpPr>
          <p:cNvPr id="10" name="TextBox 9"/>
          <p:cNvSpPr txBox="1"/>
          <p:nvPr/>
        </p:nvSpPr>
        <p:spPr>
          <a:xfrm>
            <a:off x="1739900" y="6386513"/>
            <a:ext cx="1825625" cy="200025"/>
          </a:xfrm>
          <a:prstGeom prst="rect">
            <a:avLst/>
          </a:prstGeom>
          <a:noFill/>
        </p:spPr>
        <p:txBody>
          <a:bodyPr>
            <a:spAutoFit/>
          </a:bodyPr>
          <a:lstStyle/>
          <a:p>
            <a:pPr fontAlgn="auto">
              <a:spcBef>
                <a:spcPts val="0"/>
              </a:spcBef>
              <a:spcAft>
                <a:spcPts val="0"/>
              </a:spcAft>
              <a:defRPr/>
            </a:pPr>
            <a:r>
              <a:rPr lang="en-US" sz="700" b="1" dirty="0">
                <a:solidFill>
                  <a:srgbClr val="00B0F0"/>
                </a:solidFill>
                <a:latin typeface="+mn-lt"/>
                <a:ea typeface="+mn-ea"/>
              </a:rPr>
              <a:t>© 2014 Epicor Software Corporation</a:t>
            </a:r>
            <a:endParaRPr lang="en-US" sz="700" dirty="0">
              <a:solidFill>
                <a:srgbClr val="00B0F0"/>
              </a:solidFill>
              <a:latin typeface="+mn-lt"/>
              <a:ea typeface="+mn-ea"/>
            </a:endParaRPr>
          </a:p>
        </p:txBody>
      </p:sp>
      <p:sp>
        <p:nvSpPr>
          <p:cNvPr id="1029" name="Text Placeholder 3"/>
          <p:cNvSpPr>
            <a:spLocks noGrp="1"/>
          </p:cNvSpPr>
          <p:nvPr>
            <p:ph type="body" idx="1"/>
          </p:nvPr>
        </p:nvSpPr>
        <p:spPr bwMode="auto">
          <a:xfrm>
            <a:off x="334963" y="131445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06" r:id="rId5"/>
    <p:sldLayoutId id="2147483714" r:id="rId6"/>
    <p:sldLayoutId id="2147483715" r:id="rId7"/>
    <p:sldLayoutId id="2147483716" r:id="rId8"/>
    <p:sldLayoutId id="2147483707" r:id="rId9"/>
    <p:sldLayoutId id="2147483717" r:id="rId10"/>
    <p:sldLayoutId id="2147483708" r:id="rId11"/>
    <p:sldLayoutId id="2147483718" r:id="rId12"/>
    <p:sldLayoutId id="2147483719" r:id="rId13"/>
    <p:sldLayoutId id="2147483720" r:id="rId14"/>
    <p:sldLayoutId id="2147483721" r:id="rId15"/>
    <p:sldLayoutId id="2147483722" r:id="rId16"/>
    <p:sldLayoutId id="2147483709" r:id="rId17"/>
  </p:sldLayoutIdLst>
  <p:transition spd="med">
    <p:fade/>
  </p:transition>
  <p:timing>
    <p:tnLst>
      <p:par>
        <p:cTn id="1" dur="indefinite" restart="never" nodeType="tmRoot"/>
      </p:par>
    </p:tnLst>
  </p:timing>
  <p:txStyles>
    <p:titleStyle>
      <a:lvl1pPr algn="l" rtl="0" eaLnBrk="0" fontAlgn="base" hangingPunct="0">
        <a:spcBef>
          <a:spcPct val="0"/>
        </a:spcBef>
        <a:spcAft>
          <a:spcPct val="0"/>
        </a:spcAft>
        <a:defRPr lang="en-US" sz="3200" b="1" kern="1200" dirty="0">
          <a:solidFill>
            <a:srgbClr val="00456A"/>
          </a:solidFill>
          <a:latin typeface="+mj-lt"/>
          <a:ea typeface="+mj-ea"/>
          <a:cs typeface="+mj-cs"/>
        </a:defRPr>
      </a:lvl1pPr>
      <a:lvl2pPr algn="l" rtl="0" eaLnBrk="0" fontAlgn="base" hangingPunct="0">
        <a:spcBef>
          <a:spcPct val="0"/>
        </a:spcBef>
        <a:spcAft>
          <a:spcPct val="0"/>
        </a:spcAft>
        <a:defRPr sz="3200" b="1">
          <a:solidFill>
            <a:srgbClr val="00456A"/>
          </a:solidFill>
          <a:latin typeface="Calibri" pitchFamily="34" charset="0"/>
          <a:ea typeface="宋体" charset="-122"/>
        </a:defRPr>
      </a:lvl2pPr>
      <a:lvl3pPr algn="l" rtl="0" eaLnBrk="0" fontAlgn="base" hangingPunct="0">
        <a:spcBef>
          <a:spcPct val="0"/>
        </a:spcBef>
        <a:spcAft>
          <a:spcPct val="0"/>
        </a:spcAft>
        <a:defRPr sz="3200" b="1">
          <a:solidFill>
            <a:srgbClr val="00456A"/>
          </a:solidFill>
          <a:latin typeface="Calibri" pitchFamily="34" charset="0"/>
          <a:ea typeface="宋体" charset="-122"/>
        </a:defRPr>
      </a:lvl3pPr>
      <a:lvl4pPr algn="l" rtl="0" eaLnBrk="0" fontAlgn="base" hangingPunct="0">
        <a:spcBef>
          <a:spcPct val="0"/>
        </a:spcBef>
        <a:spcAft>
          <a:spcPct val="0"/>
        </a:spcAft>
        <a:defRPr sz="3200" b="1">
          <a:solidFill>
            <a:srgbClr val="00456A"/>
          </a:solidFill>
          <a:latin typeface="Calibri" pitchFamily="34" charset="0"/>
          <a:ea typeface="宋体" charset="-122"/>
        </a:defRPr>
      </a:lvl4pPr>
      <a:lvl5pPr algn="l" rtl="0" eaLnBrk="0" fontAlgn="base" hangingPunct="0">
        <a:spcBef>
          <a:spcPct val="0"/>
        </a:spcBef>
        <a:spcAft>
          <a:spcPct val="0"/>
        </a:spcAft>
        <a:defRPr sz="3200" b="1">
          <a:solidFill>
            <a:srgbClr val="00456A"/>
          </a:solidFill>
          <a:latin typeface="Calibri" pitchFamily="34" charset="0"/>
          <a:ea typeface="宋体" charset="-122"/>
        </a:defRPr>
      </a:lvl5pPr>
      <a:lvl6pPr marL="457200" algn="l" rtl="0" fontAlgn="base">
        <a:spcBef>
          <a:spcPct val="0"/>
        </a:spcBef>
        <a:spcAft>
          <a:spcPct val="0"/>
        </a:spcAft>
        <a:defRPr sz="3200" b="1">
          <a:solidFill>
            <a:srgbClr val="00456A"/>
          </a:solidFill>
          <a:latin typeface="Calibri" pitchFamily="34" charset="0"/>
          <a:ea typeface="宋体" charset="-122"/>
        </a:defRPr>
      </a:lvl6pPr>
      <a:lvl7pPr marL="914400" algn="l" rtl="0" fontAlgn="base">
        <a:spcBef>
          <a:spcPct val="0"/>
        </a:spcBef>
        <a:spcAft>
          <a:spcPct val="0"/>
        </a:spcAft>
        <a:defRPr sz="3200" b="1">
          <a:solidFill>
            <a:srgbClr val="00456A"/>
          </a:solidFill>
          <a:latin typeface="Calibri" pitchFamily="34" charset="0"/>
          <a:ea typeface="宋体" charset="-122"/>
        </a:defRPr>
      </a:lvl7pPr>
      <a:lvl8pPr marL="1371600" algn="l" rtl="0" fontAlgn="base">
        <a:spcBef>
          <a:spcPct val="0"/>
        </a:spcBef>
        <a:spcAft>
          <a:spcPct val="0"/>
        </a:spcAft>
        <a:defRPr sz="3200" b="1">
          <a:solidFill>
            <a:srgbClr val="00456A"/>
          </a:solidFill>
          <a:latin typeface="Calibri" pitchFamily="34" charset="0"/>
          <a:ea typeface="宋体" charset="-122"/>
        </a:defRPr>
      </a:lvl8pPr>
      <a:lvl9pPr marL="1828800" algn="l" rtl="0" fontAlgn="base">
        <a:spcBef>
          <a:spcPct val="0"/>
        </a:spcBef>
        <a:spcAft>
          <a:spcPct val="0"/>
        </a:spcAft>
        <a:defRPr sz="3200" b="1">
          <a:solidFill>
            <a:srgbClr val="00456A"/>
          </a:solidFill>
          <a:latin typeface="Calibri" pitchFamily="34" charset="0"/>
          <a:ea typeface="宋体" charset="-122"/>
        </a:defRPr>
      </a:lvl9pPr>
    </p:titleStyle>
    <p:bodyStyle>
      <a:lvl1pPr marL="398463" indent="-398463" algn="l" rtl="0" eaLnBrk="0" fontAlgn="base" hangingPunct="0">
        <a:spcBef>
          <a:spcPct val="0"/>
        </a:spcBef>
        <a:spcAft>
          <a:spcPts val="800"/>
        </a:spcAft>
        <a:buSzPct val="80000"/>
        <a:buBlip>
          <a:blip r:embed="rId20"/>
        </a:buBlip>
        <a:defRPr sz="2800" kern="1200">
          <a:solidFill>
            <a:schemeClr val="tx1"/>
          </a:solidFill>
          <a:latin typeface="+mn-lt"/>
          <a:ea typeface="+mn-ea"/>
          <a:cs typeface="+mn-cs"/>
        </a:defRPr>
      </a:lvl1pPr>
      <a:lvl2pPr marL="801688" indent="-285750" algn="l" rtl="0" eaLnBrk="0" fontAlgn="base" hangingPunct="0">
        <a:spcBef>
          <a:spcPct val="0"/>
        </a:spcBef>
        <a:spcAft>
          <a:spcPts val="800"/>
        </a:spcAft>
        <a:buClr>
          <a:schemeClr val="accent2"/>
        </a:buClr>
        <a:buSzPct val="85000"/>
        <a:buFont typeface="Arial" charset="0"/>
        <a:buChar char="•"/>
        <a:defRPr sz="2400" kern="1200">
          <a:solidFill>
            <a:schemeClr val="tx1"/>
          </a:solidFill>
          <a:latin typeface="+mn-lt"/>
          <a:ea typeface="+mn-ea"/>
          <a:cs typeface="+mn-cs"/>
        </a:defRPr>
      </a:lvl2pPr>
      <a:lvl3pPr marL="1085850" indent="-284163" algn="l" rtl="0" eaLnBrk="0" fontAlgn="base" hangingPunct="0">
        <a:spcBef>
          <a:spcPct val="0"/>
        </a:spcBef>
        <a:spcAft>
          <a:spcPts val="800"/>
        </a:spcAft>
        <a:buClr>
          <a:schemeClr val="accent2"/>
        </a:buClr>
        <a:buFont typeface="Arial" charset="0"/>
        <a:buChar char="–"/>
        <a:defRPr sz="2000" kern="1200">
          <a:solidFill>
            <a:schemeClr val="tx1"/>
          </a:solidFill>
          <a:latin typeface="+mn-lt"/>
          <a:ea typeface="+mn-ea"/>
          <a:cs typeface="+mn-cs"/>
        </a:defRPr>
      </a:lvl3pPr>
      <a:lvl4pPr marL="1146175" algn="l" rtl="0" eaLnBrk="0" fontAlgn="base" hangingPunct="0">
        <a:spcBef>
          <a:spcPct val="0"/>
        </a:spcBef>
        <a:spcAft>
          <a:spcPts val="800"/>
        </a:spcAft>
        <a:buClr>
          <a:schemeClr val="accent2"/>
        </a:buClr>
        <a:buFont typeface="Wingdings" pitchFamily="2" charset="2"/>
        <a:defRPr sz="2200" kern="1200">
          <a:solidFill>
            <a:schemeClr val="tx1"/>
          </a:solidFill>
          <a:latin typeface="+mn-lt"/>
          <a:ea typeface="+mn-ea"/>
          <a:cs typeface="+mn-cs"/>
        </a:defRPr>
      </a:lvl4pPr>
      <a:lvl5pPr marL="1554163" indent="-182563" algn="l" rtl="0" eaLnBrk="0" fontAlgn="base" hangingPunct="0">
        <a:spcBef>
          <a:spcPct val="0"/>
        </a:spcBef>
        <a:spcAft>
          <a:spcPts val="800"/>
        </a:spcAft>
        <a:buClr>
          <a:schemeClr val="bg1"/>
        </a:buClr>
        <a:buFont typeface="Arial"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4.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jpe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39.png"/><Relationship Id="rId2" Type="http://schemas.openxmlformats.org/officeDocument/2006/relationships/notesSlide" Target="../notesSlides/notesSlide3.xml"/><Relationship Id="rId16" Type="http://schemas.openxmlformats.org/officeDocument/2006/relationships/image" Target="../media/image38.jpeg"/><Relationship Id="rId1" Type="http://schemas.openxmlformats.org/officeDocument/2006/relationships/slideLayout" Target="../slideLayouts/slideLayout11.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jpeg"/><Relationship Id="rId15" Type="http://schemas.openxmlformats.org/officeDocument/2006/relationships/image" Target="../media/image37.jpeg"/><Relationship Id="rId10" Type="http://schemas.openxmlformats.org/officeDocument/2006/relationships/image" Target="../media/image33.png"/><Relationship Id="rId4" Type="http://schemas.openxmlformats.org/officeDocument/2006/relationships/image" Target="../media/image27.jpeg"/><Relationship Id="rId9" Type="http://schemas.openxmlformats.org/officeDocument/2006/relationships/image" Target="../media/image32.jpeg"/><Relationship Id="rId14" Type="http://schemas.openxmlformats.org/officeDocument/2006/relationships/hyperlink" Target="http://www.bjhydl.com/UploadFiles/201379161743977.jpg"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3" Type="http://schemas.openxmlformats.org/officeDocument/2006/relationships/image" Target="../media/image94.png"/><Relationship Id="rId7" Type="http://schemas.openxmlformats.org/officeDocument/2006/relationships/image" Target="../media/image98.jpeg"/><Relationship Id="rId2" Type="http://schemas.openxmlformats.org/officeDocument/2006/relationships/image" Target="../media/image93.png"/><Relationship Id="rId1" Type="http://schemas.openxmlformats.org/officeDocument/2006/relationships/slideLayout" Target="../slideLayouts/slideLayout17.xml"/><Relationship Id="rId6" Type="http://schemas.openxmlformats.org/officeDocument/2006/relationships/image" Target="../media/image97.png"/><Relationship Id="rId5" Type="http://schemas.openxmlformats.org/officeDocument/2006/relationships/image" Target="../media/image96.jpeg"/><Relationship Id="rId4" Type="http://schemas.openxmlformats.org/officeDocument/2006/relationships/image" Target="../media/image95.png"/></Relationships>
</file>

<file path=ppt/slides/_rels/slide6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8" Type="http://schemas.openxmlformats.org/officeDocument/2006/relationships/image" Target="../media/image109.jpeg"/><Relationship Id="rId13" Type="http://schemas.openxmlformats.org/officeDocument/2006/relationships/image" Target="../media/image114.png"/><Relationship Id="rId3" Type="http://schemas.openxmlformats.org/officeDocument/2006/relationships/image" Target="../media/image104.png"/><Relationship Id="rId7" Type="http://schemas.openxmlformats.org/officeDocument/2006/relationships/image" Target="../media/image108.jpeg"/><Relationship Id="rId12" Type="http://schemas.openxmlformats.org/officeDocument/2006/relationships/image" Target="../media/image113.jpeg"/><Relationship Id="rId2" Type="http://schemas.openxmlformats.org/officeDocument/2006/relationships/image" Target="../media/image103.png"/><Relationship Id="rId1" Type="http://schemas.openxmlformats.org/officeDocument/2006/relationships/slideLayout" Target="../slideLayouts/slideLayout4.xml"/><Relationship Id="rId6" Type="http://schemas.openxmlformats.org/officeDocument/2006/relationships/image" Target="../media/image107.jpeg"/><Relationship Id="rId11" Type="http://schemas.openxmlformats.org/officeDocument/2006/relationships/image" Target="../media/image112.jpeg"/><Relationship Id="rId5" Type="http://schemas.openxmlformats.org/officeDocument/2006/relationships/image" Target="../media/image106.jpeg"/><Relationship Id="rId15" Type="http://schemas.openxmlformats.org/officeDocument/2006/relationships/image" Target="../media/image116.jpeg"/><Relationship Id="rId10" Type="http://schemas.openxmlformats.org/officeDocument/2006/relationships/image" Target="../media/image111.jpeg"/><Relationship Id="rId4" Type="http://schemas.openxmlformats.org/officeDocument/2006/relationships/image" Target="../media/image105.jpeg"/><Relationship Id="rId9" Type="http://schemas.openxmlformats.org/officeDocument/2006/relationships/image" Target="../media/image110.jpeg"/><Relationship Id="rId14" Type="http://schemas.openxmlformats.org/officeDocument/2006/relationships/image" Target="../media/image115.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e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占位符 7"/>
          <p:cNvSpPr>
            <a:spLocks noGrp="1"/>
          </p:cNvSpPr>
          <p:nvPr>
            <p:ph type="body" sz="quarter" idx="15"/>
          </p:nvPr>
        </p:nvSpPr>
        <p:spPr>
          <a:xfrm>
            <a:off x="3924300" y="404813"/>
            <a:ext cx="4857750" cy="1295400"/>
          </a:xfrm>
        </p:spPr>
        <p:txBody>
          <a:bodyPr/>
          <a:lstStyle/>
          <a:p>
            <a:pPr algn="ctr" eaLnBrk="1" hangingPunct="1"/>
            <a:r>
              <a:rPr lang="zh-CN" altLang="en-US" smtClean="0">
                <a:solidFill>
                  <a:schemeClr val="tx1"/>
                </a:solidFill>
                <a:latin typeface="微软雅黑" pitchFamily="34" charset="-122"/>
                <a:ea typeface="微软雅黑" pitchFamily="34" charset="-122"/>
              </a:rPr>
              <a:t>弘光</a:t>
            </a:r>
            <a:r>
              <a:rPr lang="en-US" altLang="zh-CN" smtClean="0">
                <a:solidFill>
                  <a:schemeClr val="tx1"/>
                </a:solidFill>
                <a:latin typeface="微软雅黑" pitchFamily="34" charset="-122"/>
                <a:ea typeface="微软雅黑" pitchFamily="34" charset="-122"/>
              </a:rPr>
              <a:t>MES</a:t>
            </a:r>
            <a:r>
              <a:rPr lang="zh-CN" altLang="en-US" smtClean="0">
                <a:solidFill>
                  <a:schemeClr val="tx1"/>
                </a:solidFill>
                <a:latin typeface="微软雅黑" pitchFamily="34" charset="-122"/>
                <a:ea typeface="微软雅黑" pitchFamily="34" charset="-122"/>
              </a:rPr>
              <a:t>生产</a:t>
            </a:r>
            <a:endParaRPr lang="en-US" altLang="zh-CN" smtClean="0">
              <a:solidFill>
                <a:schemeClr val="tx1"/>
              </a:solidFill>
              <a:latin typeface="微软雅黑" pitchFamily="34" charset="-122"/>
              <a:ea typeface="微软雅黑" pitchFamily="34" charset="-122"/>
            </a:endParaRPr>
          </a:p>
          <a:p>
            <a:pPr algn="ctr" eaLnBrk="1" hangingPunct="1"/>
            <a:r>
              <a:rPr lang="zh-CN" altLang="en-US" smtClean="0">
                <a:solidFill>
                  <a:schemeClr val="tx1"/>
                </a:solidFill>
                <a:latin typeface="微软雅黑" pitchFamily="34" charset="-122"/>
                <a:ea typeface="微软雅黑" pitchFamily="34" charset="-122"/>
              </a:rPr>
              <a:t>解决方案介绍</a:t>
            </a:r>
            <a:endParaRPr lang="zh-CN" altLang="en-US" smtClean="0"/>
          </a:p>
        </p:txBody>
      </p:sp>
      <p:pic>
        <p:nvPicPr>
          <p:cNvPr id="20482" name="Picture 2" descr="http://www.ljepic.com/upload/201708/1502357928.jpg"/>
          <p:cNvPicPr>
            <a:picLocks noChangeAspect="1" noChangeArrowheads="1"/>
          </p:cNvPicPr>
          <p:nvPr/>
        </p:nvPicPr>
        <p:blipFill>
          <a:blip r:embed="rId2"/>
          <a:srcRect/>
          <a:stretch>
            <a:fillRect/>
          </a:stretch>
        </p:blipFill>
        <p:spPr bwMode="auto">
          <a:xfrm>
            <a:off x="4219575" y="4581525"/>
            <a:ext cx="4381500" cy="1976438"/>
          </a:xfrm>
          <a:prstGeom prst="rect">
            <a:avLst/>
          </a:prstGeom>
          <a:noFill/>
          <a:ln w="9525">
            <a:noFill/>
            <a:miter lim="800000"/>
            <a:headEnd/>
            <a:tailEnd/>
          </a:ln>
        </p:spPr>
      </p:pic>
      <p:pic>
        <p:nvPicPr>
          <p:cNvPr id="20483" name="Picture 1" descr="\\192.168.0.62\0.客户解决方案\239.广东炳旭\微信图片_20171018111431.jpg"/>
          <p:cNvPicPr>
            <a:picLocks noChangeAspect="1" noChangeArrowheads="1"/>
          </p:cNvPicPr>
          <p:nvPr/>
        </p:nvPicPr>
        <p:blipFill>
          <a:blip r:embed="rId3"/>
          <a:srcRect/>
          <a:stretch>
            <a:fillRect/>
          </a:stretch>
        </p:blipFill>
        <p:spPr bwMode="auto">
          <a:xfrm>
            <a:off x="4211638" y="2565400"/>
            <a:ext cx="2363787" cy="1771650"/>
          </a:xfrm>
          <a:prstGeom prst="rect">
            <a:avLst/>
          </a:prstGeom>
          <a:noFill/>
          <a:ln w="9525">
            <a:noFill/>
            <a:miter lim="800000"/>
            <a:headEnd/>
            <a:tailEnd/>
          </a:ln>
        </p:spPr>
      </p:pic>
      <p:pic>
        <p:nvPicPr>
          <p:cNvPr id="20484" name="Picture 2" descr="\\192.168.0.62\0.客户解决方案\229.雅思电子\微信图片_20170728201120.jpg"/>
          <p:cNvPicPr>
            <a:picLocks noChangeAspect="1" noChangeArrowheads="1"/>
          </p:cNvPicPr>
          <p:nvPr/>
        </p:nvPicPr>
        <p:blipFill>
          <a:blip r:embed="rId4"/>
          <a:srcRect/>
          <a:stretch>
            <a:fillRect/>
          </a:stretch>
        </p:blipFill>
        <p:spPr bwMode="auto">
          <a:xfrm>
            <a:off x="7196138" y="2557463"/>
            <a:ext cx="1385887" cy="18478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srcRect/>
          <a:stretch>
            <a:fillRect/>
          </a:stretch>
        </p:blipFill>
        <p:spPr bwMode="auto">
          <a:xfrm>
            <a:off x="214313" y="285750"/>
            <a:ext cx="1336675" cy="712788"/>
          </a:xfrm>
          <a:prstGeom prst="rect">
            <a:avLst/>
          </a:prstGeom>
          <a:solidFill>
            <a:schemeClr val="bg1">
              <a:lumMod val="75000"/>
            </a:schemeClr>
          </a:solidFill>
          <a:ln>
            <a:noFill/>
          </a:ln>
          <a:effectLst/>
        </p:spPr>
      </p:pic>
      <p:sp>
        <p:nvSpPr>
          <p:cNvPr id="14" name="矩形 13"/>
          <p:cNvSpPr/>
          <p:nvPr/>
        </p:nvSpPr>
        <p:spPr>
          <a:xfrm>
            <a:off x="214313" y="357188"/>
            <a:ext cx="1285875" cy="57150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dirty="0">
                <a:solidFill>
                  <a:schemeClr val="bg1"/>
                </a:solidFill>
                <a:effectLst>
                  <a:outerShdw blurRad="38100" dist="38100" dir="2700000" algn="tl">
                    <a:srgbClr val="000000">
                      <a:alpha val="43137"/>
                    </a:srgbClr>
                  </a:outerShdw>
                </a:effectLst>
                <a:latin typeface="Arial Unicode MS" pitchFamily="34" charset="-122"/>
                <a:ea typeface="Arial Unicode MS" pitchFamily="34" charset="-122"/>
                <a:cs typeface="Arial Unicode MS" pitchFamily="34" charset="-122"/>
              </a:rPr>
              <a:t>目錄</a:t>
            </a:r>
          </a:p>
        </p:txBody>
      </p:sp>
      <p:graphicFrame>
        <p:nvGraphicFramePr>
          <p:cNvPr id="15" name="图示 14"/>
          <p:cNvGraphicFramePr/>
          <p:nvPr/>
        </p:nvGraphicFramePr>
        <p:xfrm>
          <a:off x="214282" y="1219201"/>
          <a:ext cx="8715436" cy="47545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a:xfrm>
            <a:off x="239713" y="3643313"/>
            <a:ext cx="5997575" cy="644525"/>
          </a:xfrm>
        </p:spPr>
        <p:txBody>
          <a:bodyPr rtlCol="0">
            <a:normAutofit fontScale="85000" lnSpcReduction="10000"/>
          </a:bodyPr>
          <a:lstStyle/>
          <a:p>
            <a:pPr eaLnBrk="1" fontAlgn="auto" hangingPunct="1">
              <a:spcBef>
                <a:spcPts val="0"/>
              </a:spcBef>
              <a:defRPr/>
            </a:pPr>
            <a:r>
              <a:rPr lang="zh-CN" altLang="en-US" dirty="0" smtClean="0">
                <a:latin typeface="微软雅黑" pitchFamily="34" charset="-122"/>
                <a:ea typeface="微软雅黑" pitchFamily="34" charset="-122"/>
              </a:rPr>
              <a:t>第一章 公司简介及服务重点优势</a:t>
            </a:r>
            <a:endParaRPr lang="zh-CN" altLang="en-US" dirty="0">
              <a:latin typeface="微软雅黑" pitchFamily="34" charset="-122"/>
              <a:ea typeface="微软雅黑" pitchFamily="34" charset="-122"/>
            </a:endParaRP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6350" y="1060450"/>
            <a:ext cx="6870700" cy="22225"/>
          </a:xfrm>
          <a:custGeom>
            <a:avLst/>
            <a:gdLst>
              <a:gd name="connsiteX0" fmla="*/ 6350 w 6870700"/>
              <a:gd name="connsiteY0" fmla="*/ 6350 h 22225"/>
              <a:gd name="connsiteX1" fmla="*/ 6864350 w 6870700"/>
              <a:gd name="connsiteY1" fmla="*/ 6350 h 22225"/>
            </a:gdLst>
            <a:ahLst/>
            <a:cxnLst>
              <a:cxn ang="0">
                <a:pos x="connsiteX0" y="connsiteY0"/>
              </a:cxn>
              <a:cxn ang="1">
                <a:pos x="connsiteX1" y="connsiteY1"/>
              </a:cxn>
            </a:cxnLst>
            <a:rect l="l" t="t" r="r" b="b"/>
            <a:pathLst>
              <a:path w="6870700" h="22225">
                <a:moveTo>
                  <a:pt x="6350" y="6350"/>
                </a:moveTo>
                <a:lnTo>
                  <a:pt x="6864350" y="6350"/>
                </a:lnTo>
              </a:path>
            </a:pathLst>
          </a:custGeom>
          <a:ln w="12700">
            <a:solidFill>
              <a:srgbClr val="7F7F7F">
                <a:alpha val="100000"/>
              </a:srgbClr>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5" name="Freeform 3"/>
          <p:cNvSpPr/>
          <p:nvPr/>
        </p:nvSpPr>
        <p:spPr>
          <a:xfrm>
            <a:off x="1381125" y="1427163"/>
            <a:ext cx="1512888" cy="1050925"/>
          </a:xfrm>
          <a:custGeom>
            <a:avLst/>
            <a:gdLst>
              <a:gd name="connsiteX0" fmla="*/ 12700 w 1512950"/>
              <a:gd name="connsiteY0" fmla="*/ 183514 h 1050416"/>
              <a:gd name="connsiteX1" fmla="*/ 183514 w 1512950"/>
              <a:gd name="connsiteY1" fmla="*/ 12700 h 1050416"/>
              <a:gd name="connsiteX2" fmla="*/ 183514 w 1512950"/>
              <a:gd name="connsiteY2" fmla="*/ 12700 h 1050416"/>
              <a:gd name="connsiteX3" fmla="*/ 183514 w 1512950"/>
              <a:gd name="connsiteY3" fmla="*/ 12700 h 1050416"/>
              <a:gd name="connsiteX4" fmla="*/ 1329435 w 1512950"/>
              <a:gd name="connsiteY4" fmla="*/ 12700 h 1050416"/>
              <a:gd name="connsiteX5" fmla="*/ 1329435 w 1512950"/>
              <a:gd name="connsiteY5" fmla="*/ 12700 h 1050416"/>
              <a:gd name="connsiteX6" fmla="*/ 1500250 w 1512950"/>
              <a:gd name="connsiteY6" fmla="*/ 183514 h 1050416"/>
              <a:gd name="connsiteX7" fmla="*/ 1500250 w 1512950"/>
              <a:gd name="connsiteY7" fmla="*/ 183514 h 1050416"/>
              <a:gd name="connsiteX8" fmla="*/ 1500250 w 1512950"/>
              <a:gd name="connsiteY8" fmla="*/ 183514 h 1050416"/>
              <a:gd name="connsiteX9" fmla="*/ 1500250 w 1512950"/>
              <a:gd name="connsiteY9" fmla="*/ 866901 h 1050416"/>
              <a:gd name="connsiteX10" fmla="*/ 1500250 w 1512950"/>
              <a:gd name="connsiteY10" fmla="*/ 866901 h 1050416"/>
              <a:gd name="connsiteX11" fmla="*/ 1329435 w 1512950"/>
              <a:gd name="connsiteY11" fmla="*/ 1037716 h 1050416"/>
              <a:gd name="connsiteX12" fmla="*/ 1329435 w 1512950"/>
              <a:gd name="connsiteY12" fmla="*/ 1037716 h 1050416"/>
              <a:gd name="connsiteX13" fmla="*/ 1329435 w 1512950"/>
              <a:gd name="connsiteY13" fmla="*/ 1037716 h 1050416"/>
              <a:gd name="connsiteX14" fmla="*/ 183514 w 1512950"/>
              <a:gd name="connsiteY14" fmla="*/ 1037716 h 1050416"/>
              <a:gd name="connsiteX15" fmla="*/ 183514 w 1512950"/>
              <a:gd name="connsiteY15" fmla="*/ 1037716 h 1050416"/>
              <a:gd name="connsiteX16" fmla="*/ 12700 w 1512950"/>
              <a:gd name="connsiteY16" fmla="*/ 866901 h 1050416"/>
              <a:gd name="connsiteX17" fmla="*/ 12700 w 1512950"/>
              <a:gd name="connsiteY17" fmla="*/ 866901 h 1050416"/>
              <a:gd name="connsiteX18" fmla="*/ 12700 w 1512950"/>
              <a:gd name="connsiteY18" fmla="*/ 183514 h 10504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0" h="1050416">
                <a:moveTo>
                  <a:pt x="12700" y="183514"/>
                </a:moveTo>
                <a:cubicBezTo>
                  <a:pt x="12700" y="89280"/>
                  <a:pt x="89153" y="12700"/>
                  <a:pt x="183514" y="12700"/>
                </a:cubicBezTo>
                <a:cubicBezTo>
                  <a:pt x="183514" y="12700"/>
                  <a:pt x="183514" y="12700"/>
                  <a:pt x="183514" y="12700"/>
                </a:cubicBezTo>
                <a:lnTo>
                  <a:pt x="183514" y="12700"/>
                </a:lnTo>
                <a:lnTo>
                  <a:pt x="1329435" y="12700"/>
                </a:lnTo>
                <a:lnTo>
                  <a:pt x="1329435" y="12700"/>
                </a:lnTo>
                <a:cubicBezTo>
                  <a:pt x="1423797" y="12700"/>
                  <a:pt x="1500250" y="89280"/>
                  <a:pt x="1500250" y="183514"/>
                </a:cubicBezTo>
                <a:cubicBezTo>
                  <a:pt x="1500250" y="183514"/>
                  <a:pt x="1500250" y="183514"/>
                  <a:pt x="1500250" y="183514"/>
                </a:cubicBezTo>
                <a:lnTo>
                  <a:pt x="1500250" y="183514"/>
                </a:lnTo>
                <a:lnTo>
                  <a:pt x="1500250" y="866901"/>
                </a:lnTo>
                <a:lnTo>
                  <a:pt x="1500250" y="866901"/>
                </a:lnTo>
                <a:cubicBezTo>
                  <a:pt x="1500250" y="961135"/>
                  <a:pt x="1423797" y="1037716"/>
                  <a:pt x="1329435" y="1037716"/>
                </a:cubicBezTo>
                <a:cubicBezTo>
                  <a:pt x="1329435" y="1037716"/>
                  <a:pt x="1329435" y="1037716"/>
                  <a:pt x="1329435" y="1037716"/>
                </a:cubicBezTo>
                <a:lnTo>
                  <a:pt x="1329435" y="1037716"/>
                </a:lnTo>
                <a:lnTo>
                  <a:pt x="183514" y="1037716"/>
                </a:lnTo>
                <a:lnTo>
                  <a:pt x="183514" y="1037716"/>
                </a:lnTo>
                <a:cubicBezTo>
                  <a:pt x="89153" y="1037716"/>
                  <a:pt x="12700" y="961135"/>
                  <a:pt x="12700" y="866901"/>
                </a:cubicBezTo>
                <a:cubicBezTo>
                  <a:pt x="12700" y="866901"/>
                  <a:pt x="12700" y="866901"/>
                  <a:pt x="12700" y="866901"/>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Freeform 3"/>
          <p:cNvSpPr/>
          <p:nvPr/>
        </p:nvSpPr>
        <p:spPr>
          <a:xfrm>
            <a:off x="3017838" y="1427163"/>
            <a:ext cx="1512887" cy="1050925"/>
          </a:xfrm>
          <a:custGeom>
            <a:avLst/>
            <a:gdLst>
              <a:gd name="connsiteX0" fmla="*/ 12700 w 1512951"/>
              <a:gd name="connsiteY0" fmla="*/ 183514 h 1050416"/>
              <a:gd name="connsiteX1" fmla="*/ 183515 w 1512951"/>
              <a:gd name="connsiteY1" fmla="*/ 12700 h 1050416"/>
              <a:gd name="connsiteX2" fmla="*/ 183515 w 1512951"/>
              <a:gd name="connsiteY2" fmla="*/ 12700 h 1050416"/>
              <a:gd name="connsiteX3" fmla="*/ 183515 w 1512951"/>
              <a:gd name="connsiteY3" fmla="*/ 12700 h 1050416"/>
              <a:gd name="connsiteX4" fmla="*/ 1329435 w 1512951"/>
              <a:gd name="connsiteY4" fmla="*/ 12700 h 1050416"/>
              <a:gd name="connsiteX5" fmla="*/ 1329435 w 1512951"/>
              <a:gd name="connsiteY5" fmla="*/ 12700 h 1050416"/>
              <a:gd name="connsiteX6" fmla="*/ 1500251 w 1512951"/>
              <a:gd name="connsiteY6" fmla="*/ 183514 h 1050416"/>
              <a:gd name="connsiteX7" fmla="*/ 1500251 w 1512951"/>
              <a:gd name="connsiteY7" fmla="*/ 183514 h 1050416"/>
              <a:gd name="connsiteX8" fmla="*/ 1500251 w 1512951"/>
              <a:gd name="connsiteY8" fmla="*/ 183514 h 1050416"/>
              <a:gd name="connsiteX9" fmla="*/ 1500251 w 1512951"/>
              <a:gd name="connsiteY9" fmla="*/ 866901 h 1050416"/>
              <a:gd name="connsiteX10" fmla="*/ 1500251 w 1512951"/>
              <a:gd name="connsiteY10" fmla="*/ 866901 h 1050416"/>
              <a:gd name="connsiteX11" fmla="*/ 1329435 w 1512951"/>
              <a:gd name="connsiteY11" fmla="*/ 1037716 h 1050416"/>
              <a:gd name="connsiteX12" fmla="*/ 1329435 w 1512951"/>
              <a:gd name="connsiteY12" fmla="*/ 1037716 h 1050416"/>
              <a:gd name="connsiteX13" fmla="*/ 1329435 w 1512951"/>
              <a:gd name="connsiteY13" fmla="*/ 1037716 h 1050416"/>
              <a:gd name="connsiteX14" fmla="*/ 183515 w 1512951"/>
              <a:gd name="connsiteY14" fmla="*/ 1037716 h 1050416"/>
              <a:gd name="connsiteX15" fmla="*/ 183515 w 1512951"/>
              <a:gd name="connsiteY15" fmla="*/ 1037716 h 1050416"/>
              <a:gd name="connsiteX16" fmla="*/ 12700 w 1512951"/>
              <a:gd name="connsiteY16" fmla="*/ 866901 h 1050416"/>
              <a:gd name="connsiteX17" fmla="*/ 12700 w 1512951"/>
              <a:gd name="connsiteY17" fmla="*/ 866901 h 1050416"/>
              <a:gd name="connsiteX18" fmla="*/ 12700 w 1512951"/>
              <a:gd name="connsiteY18" fmla="*/ 183514 h 10504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6">
                <a:moveTo>
                  <a:pt x="12700" y="183514"/>
                </a:moveTo>
                <a:cubicBezTo>
                  <a:pt x="12700" y="89280"/>
                  <a:pt x="89154" y="12700"/>
                  <a:pt x="183515" y="12700"/>
                </a:cubicBezTo>
                <a:cubicBezTo>
                  <a:pt x="183515" y="12700"/>
                  <a:pt x="183515" y="12700"/>
                  <a:pt x="183515" y="12700"/>
                </a:cubicBezTo>
                <a:lnTo>
                  <a:pt x="183515" y="12700"/>
                </a:lnTo>
                <a:lnTo>
                  <a:pt x="1329435" y="12700"/>
                </a:lnTo>
                <a:lnTo>
                  <a:pt x="1329435" y="12700"/>
                </a:lnTo>
                <a:cubicBezTo>
                  <a:pt x="1423797" y="12700"/>
                  <a:pt x="1500251" y="89280"/>
                  <a:pt x="1500251" y="183514"/>
                </a:cubicBezTo>
                <a:cubicBezTo>
                  <a:pt x="1500251" y="183514"/>
                  <a:pt x="1500251" y="183514"/>
                  <a:pt x="1500251" y="183514"/>
                </a:cubicBezTo>
                <a:lnTo>
                  <a:pt x="1500251" y="183514"/>
                </a:lnTo>
                <a:lnTo>
                  <a:pt x="1500251" y="866901"/>
                </a:lnTo>
                <a:lnTo>
                  <a:pt x="1500251" y="866901"/>
                </a:lnTo>
                <a:cubicBezTo>
                  <a:pt x="1500251" y="961135"/>
                  <a:pt x="1423797" y="1037716"/>
                  <a:pt x="1329435" y="1037716"/>
                </a:cubicBezTo>
                <a:cubicBezTo>
                  <a:pt x="1329435" y="1037716"/>
                  <a:pt x="1329435" y="1037716"/>
                  <a:pt x="1329435" y="1037716"/>
                </a:cubicBezTo>
                <a:lnTo>
                  <a:pt x="1329435" y="1037716"/>
                </a:lnTo>
                <a:lnTo>
                  <a:pt x="183515" y="1037716"/>
                </a:lnTo>
                <a:lnTo>
                  <a:pt x="183515" y="1037716"/>
                </a:lnTo>
                <a:cubicBezTo>
                  <a:pt x="89154" y="1037716"/>
                  <a:pt x="12700" y="961135"/>
                  <a:pt x="12700" y="866901"/>
                </a:cubicBezTo>
                <a:cubicBezTo>
                  <a:pt x="12700" y="866901"/>
                  <a:pt x="12700" y="866901"/>
                  <a:pt x="12700" y="866901"/>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Freeform 3"/>
          <p:cNvSpPr/>
          <p:nvPr/>
        </p:nvSpPr>
        <p:spPr>
          <a:xfrm>
            <a:off x="4654550" y="1425575"/>
            <a:ext cx="1512888" cy="1050925"/>
          </a:xfrm>
          <a:custGeom>
            <a:avLst/>
            <a:gdLst>
              <a:gd name="connsiteX0" fmla="*/ 12700 w 1512951"/>
              <a:gd name="connsiteY0" fmla="*/ 183515 h 1050417"/>
              <a:gd name="connsiteX1" fmla="*/ 183515 w 1512951"/>
              <a:gd name="connsiteY1" fmla="*/ 12700 h 1050417"/>
              <a:gd name="connsiteX2" fmla="*/ 183515 w 1512951"/>
              <a:gd name="connsiteY2" fmla="*/ 12700 h 1050417"/>
              <a:gd name="connsiteX3" fmla="*/ 183515 w 1512951"/>
              <a:gd name="connsiteY3" fmla="*/ 12700 h 1050417"/>
              <a:gd name="connsiteX4" fmla="*/ 1329309 w 1512951"/>
              <a:gd name="connsiteY4" fmla="*/ 12700 h 1050417"/>
              <a:gd name="connsiteX5" fmla="*/ 1329309 w 1512951"/>
              <a:gd name="connsiteY5" fmla="*/ 12700 h 1050417"/>
              <a:gd name="connsiteX6" fmla="*/ 1500251 w 1512951"/>
              <a:gd name="connsiteY6" fmla="*/ 183515 h 1050417"/>
              <a:gd name="connsiteX7" fmla="*/ 1500251 w 1512951"/>
              <a:gd name="connsiteY7" fmla="*/ 183515 h 1050417"/>
              <a:gd name="connsiteX8" fmla="*/ 1500251 w 1512951"/>
              <a:gd name="connsiteY8" fmla="*/ 183515 h 1050417"/>
              <a:gd name="connsiteX9" fmla="*/ 1500251 w 1512951"/>
              <a:gd name="connsiteY9" fmla="*/ 866775 h 1050417"/>
              <a:gd name="connsiteX10" fmla="*/ 1500251 w 1512951"/>
              <a:gd name="connsiteY10" fmla="*/ 866775 h 1050417"/>
              <a:gd name="connsiteX11" fmla="*/ 1329309 w 1512951"/>
              <a:gd name="connsiteY11" fmla="*/ 1037716 h 1050417"/>
              <a:gd name="connsiteX12" fmla="*/ 1329309 w 1512951"/>
              <a:gd name="connsiteY12" fmla="*/ 1037716 h 1050417"/>
              <a:gd name="connsiteX13" fmla="*/ 1329309 w 1512951"/>
              <a:gd name="connsiteY13" fmla="*/ 1037716 h 1050417"/>
              <a:gd name="connsiteX14" fmla="*/ 183515 w 1512951"/>
              <a:gd name="connsiteY14" fmla="*/ 1037716 h 1050417"/>
              <a:gd name="connsiteX15" fmla="*/ 183515 w 1512951"/>
              <a:gd name="connsiteY15" fmla="*/ 1037716 h 1050417"/>
              <a:gd name="connsiteX16" fmla="*/ 12700 w 1512951"/>
              <a:gd name="connsiteY16" fmla="*/ 866775 h 1050417"/>
              <a:gd name="connsiteX17" fmla="*/ 12700 w 1512951"/>
              <a:gd name="connsiteY17" fmla="*/ 866775 h 1050417"/>
              <a:gd name="connsiteX18" fmla="*/ 12700 w 1512951"/>
              <a:gd name="connsiteY18" fmla="*/ 183515 h 105041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7">
                <a:moveTo>
                  <a:pt x="12700" y="183515"/>
                </a:moveTo>
                <a:cubicBezTo>
                  <a:pt x="12700" y="89154"/>
                  <a:pt x="89153" y="12700"/>
                  <a:pt x="183515" y="12700"/>
                </a:cubicBezTo>
                <a:cubicBezTo>
                  <a:pt x="183515" y="12700"/>
                  <a:pt x="183515" y="12700"/>
                  <a:pt x="183515" y="12700"/>
                </a:cubicBezTo>
                <a:lnTo>
                  <a:pt x="183515" y="12700"/>
                </a:lnTo>
                <a:lnTo>
                  <a:pt x="1329309" y="12700"/>
                </a:lnTo>
                <a:lnTo>
                  <a:pt x="1329309" y="12700"/>
                </a:lnTo>
                <a:cubicBezTo>
                  <a:pt x="1423670" y="12700"/>
                  <a:pt x="1500251" y="89154"/>
                  <a:pt x="1500251" y="183515"/>
                </a:cubicBezTo>
                <a:cubicBezTo>
                  <a:pt x="1500251" y="183515"/>
                  <a:pt x="1500251" y="183515"/>
                  <a:pt x="1500251" y="183515"/>
                </a:cubicBezTo>
                <a:lnTo>
                  <a:pt x="1500251" y="183515"/>
                </a:lnTo>
                <a:lnTo>
                  <a:pt x="1500251" y="866775"/>
                </a:lnTo>
                <a:lnTo>
                  <a:pt x="1500251" y="866775"/>
                </a:lnTo>
                <a:cubicBezTo>
                  <a:pt x="1500251" y="961136"/>
                  <a:pt x="1423670" y="1037716"/>
                  <a:pt x="1329309" y="1037716"/>
                </a:cubicBezTo>
                <a:cubicBezTo>
                  <a:pt x="1329309" y="1037716"/>
                  <a:pt x="1329309" y="1037716"/>
                  <a:pt x="1329309" y="1037716"/>
                </a:cubicBezTo>
                <a:lnTo>
                  <a:pt x="1329309" y="1037716"/>
                </a:lnTo>
                <a:lnTo>
                  <a:pt x="183515" y="1037716"/>
                </a:lnTo>
                <a:lnTo>
                  <a:pt x="183515" y="1037716"/>
                </a:lnTo>
                <a:cubicBezTo>
                  <a:pt x="89153" y="1037716"/>
                  <a:pt x="12700" y="961136"/>
                  <a:pt x="12700" y="866775"/>
                </a:cubicBezTo>
                <a:cubicBezTo>
                  <a:pt x="12700" y="866775"/>
                  <a:pt x="12700" y="866775"/>
                  <a:pt x="12700" y="866775"/>
                </a:cubicBezTo>
                <a:lnTo>
                  <a:pt x="12700" y="183515"/>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Freeform 3"/>
          <p:cNvSpPr/>
          <p:nvPr/>
        </p:nvSpPr>
        <p:spPr>
          <a:xfrm>
            <a:off x="6291263" y="1427163"/>
            <a:ext cx="1512887" cy="1050925"/>
          </a:xfrm>
          <a:custGeom>
            <a:avLst/>
            <a:gdLst>
              <a:gd name="connsiteX0" fmla="*/ 12700 w 1512951"/>
              <a:gd name="connsiteY0" fmla="*/ 183514 h 1050416"/>
              <a:gd name="connsiteX1" fmla="*/ 183515 w 1512951"/>
              <a:gd name="connsiteY1" fmla="*/ 12700 h 1050416"/>
              <a:gd name="connsiteX2" fmla="*/ 183515 w 1512951"/>
              <a:gd name="connsiteY2" fmla="*/ 12700 h 1050416"/>
              <a:gd name="connsiteX3" fmla="*/ 183515 w 1512951"/>
              <a:gd name="connsiteY3" fmla="*/ 12700 h 1050416"/>
              <a:gd name="connsiteX4" fmla="*/ 1329436 w 1512951"/>
              <a:gd name="connsiteY4" fmla="*/ 12700 h 1050416"/>
              <a:gd name="connsiteX5" fmla="*/ 1329436 w 1512951"/>
              <a:gd name="connsiteY5" fmla="*/ 12700 h 1050416"/>
              <a:gd name="connsiteX6" fmla="*/ 1500250 w 1512951"/>
              <a:gd name="connsiteY6" fmla="*/ 183514 h 1050416"/>
              <a:gd name="connsiteX7" fmla="*/ 1500250 w 1512951"/>
              <a:gd name="connsiteY7" fmla="*/ 183514 h 1050416"/>
              <a:gd name="connsiteX8" fmla="*/ 1500250 w 1512951"/>
              <a:gd name="connsiteY8" fmla="*/ 183514 h 1050416"/>
              <a:gd name="connsiteX9" fmla="*/ 1500250 w 1512951"/>
              <a:gd name="connsiteY9" fmla="*/ 866901 h 1050416"/>
              <a:gd name="connsiteX10" fmla="*/ 1500250 w 1512951"/>
              <a:gd name="connsiteY10" fmla="*/ 866901 h 1050416"/>
              <a:gd name="connsiteX11" fmla="*/ 1329436 w 1512951"/>
              <a:gd name="connsiteY11" fmla="*/ 1037716 h 1050416"/>
              <a:gd name="connsiteX12" fmla="*/ 1329436 w 1512951"/>
              <a:gd name="connsiteY12" fmla="*/ 1037716 h 1050416"/>
              <a:gd name="connsiteX13" fmla="*/ 1329436 w 1512951"/>
              <a:gd name="connsiteY13" fmla="*/ 1037716 h 1050416"/>
              <a:gd name="connsiteX14" fmla="*/ 183515 w 1512951"/>
              <a:gd name="connsiteY14" fmla="*/ 1037716 h 1050416"/>
              <a:gd name="connsiteX15" fmla="*/ 183515 w 1512951"/>
              <a:gd name="connsiteY15" fmla="*/ 1037716 h 1050416"/>
              <a:gd name="connsiteX16" fmla="*/ 12700 w 1512951"/>
              <a:gd name="connsiteY16" fmla="*/ 866901 h 1050416"/>
              <a:gd name="connsiteX17" fmla="*/ 12700 w 1512951"/>
              <a:gd name="connsiteY17" fmla="*/ 866901 h 1050416"/>
              <a:gd name="connsiteX18" fmla="*/ 12700 w 1512951"/>
              <a:gd name="connsiteY18" fmla="*/ 183514 h 10504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6">
                <a:moveTo>
                  <a:pt x="12700" y="183514"/>
                </a:moveTo>
                <a:cubicBezTo>
                  <a:pt x="12700" y="89280"/>
                  <a:pt x="89280" y="12700"/>
                  <a:pt x="183515" y="12700"/>
                </a:cubicBezTo>
                <a:cubicBezTo>
                  <a:pt x="183515" y="12700"/>
                  <a:pt x="183515" y="12700"/>
                  <a:pt x="183515" y="12700"/>
                </a:cubicBezTo>
                <a:lnTo>
                  <a:pt x="183515" y="12700"/>
                </a:lnTo>
                <a:lnTo>
                  <a:pt x="1329436" y="12700"/>
                </a:lnTo>
                <a:lnTo>
                  <a:pt x="1329436" y="12700"/>
                </a:lnTo>
                <a:cubicBezTo>
                  <a:pt x="1423797" y="12700"/>
                  <a:pt x="1500250" y="89280"/>
                  <a:pt x="1500250" y="183514"/>
                </a:cubicBezTo>
                <a:cubicBezTo>
                  <a:pt x="1500250" y="183514"/>
                  <a:pt x="1500250" y="183514"/>
                  <a:pt x="1500250" y="183514"/>
                </a:cubicBezTo>
                <a:lnTo>
                  <a:pt x="1500250" y="183514"/>
                </a:lnTo>
                <a:lnTo>
                  <a:pt x="1500250" y="866901"/>
                </a:lnTo>
                <a:lnTo>
                  <a:pt x="1500250" y="866901"/>
                </a:lnTo>
                <a:cubicBezTo>
                  <a:pt x="1500250" y="961135"/>
                  <a:pt x="1423797" y="1037716"/>
                  <a:pt x="1329436" y="1037716"/>
                </a:cubicBezTo>
                <a:cubicBezTo>
                  <a:pt x="1329436" y="1037716"/>
                  <a:pt x="1329436" y="1037716"/>
                  <a:pt x="1329436" y="1037716"/>
                </a:cubicBezTo>
                <a:lnTo>
                  <a:pt x="1329436" y="1037716"/>
                </a:lnTo>
                <a:lnTo>
                  <a:pt x="183515" y="1037716"/>
                </a:lnTo>
                <a:lnTo>
                  <a:pt x="183515" y="1037716"/>
                </a:lnTo>
                <a:cubicBezTo>
                  <a:pt x="89280" y="1037716"/>
                  <a:pt x="12700" y="961135"/>
                  <a:pt x="12700" y="866901"/>
                </a:cubicBezTo>
                <a:cubicBezTo>
                  <a:pt x="12700" y="866901"/>
                  <a:pt x="12700" y="866901"/>
                  <a:pt x="12700" y="866901"/>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Freeform 3"/>
          <p:cNvSpPr/>
          <p:nvPr/>
        </p:nvSpPr>
        <p:spPr>
          <a:xfrm>
            <a:off x="1381125" y="3152775"/>
            <a:ext cx="1512888" cy="1050925"/>
          </a:xfrm>
          <a:custGeom>
            <a:avLst/>
            <a:gdLst>
              <a:gd name="connsiteX0" fmla="*/ 12700 w 1512950"/>
              <a:gd name="connsiteY0" fmla="*/ 183641 h 1050417"/>
              <a:gd name="connsiteX1" fmla="*/ 183514 w 1512950"/>
              <a:gd name="connsiteY1" fmla="*/ 12700 h 1050417"/>
              <a:gd name="connsiteX2" fmla="*/ 183514 w 1512950"/>
              <a:gd name="connsiteY2" fmla="*/ 12700 h 1050417"/>
              <a:gd name="connsiteX3" fmla="*/ 183514 w 1512950"/>
              <a:gd name="connsiteY3" fmla="*/ 12700 h 1050417"/>
              <a:gd name="connsiteX4" fmla="*/ 1329435 w 1512950"/>
              <a:gd name="connsiteY4" fmla="*/ 12700 h 1050417"/>
              <a:gd name="connsiteX5" fmla="*/ 1329435 w 1512950"/>
              <a:gd name="connsiteY5" fmla="*/ 12700 h 1050417"/>
              <a:gd name="connsiteX6" fmla="*/ 1500250 w 1512950"/>
              <a:gd name="connsiteY6" fmla="*/ 183641 h 1050417"/>
              <a:gd name="connsiteX7" fmla="*/ 1500250 w 1512950"/>
              <a:gd name="connsiteY7" fmla="*/ 183641 h 1050417"/>
              <a:gd name="connsiteX8" fmla="*/ 1500250 w 1512950"/>
              <a:gd name="connsiteY8" fmla="*/ 183641 h 1050417"/>
              <a:gd name="connsiteX9" fmla="*/ 1500250 w 1512950"/>
              <a:gd name="connsiteY9" fmla="*/ 866902 h 1050417"/>
              <a:gd name="connsiteX10" fmla="*/ 1500250 w 1512950"/>
              <a:gd name="connsiteY10" fmla="*/ 866902 h 1050417"/>
              <a:gd name="connsiteX11" fmla="*/ 1329435 w 1512950"/>
              <a:gd name="connsiteY11" fmla="*/ 1037716 h 1050417"/>
              <a:gd name="connsiteX12" fmla="*/ 1329435 w 1512950"/>
              <a:gd name="connsiteY12" fmla="*/ 1037716 h 1050417"/>
              <a:gd name="connsiteX13" fmla="*/ 1329435 w 1512950"/>
              <a:gd name="connsiteY13" fmla="*/ 1037716 h 1050417"/>
              <a:gd name="connsiteX14" fmla="*/ 183514 w 1512950"/>
              <a:gd name="connsiteY14" fmla="*/ 1037716 h 1050417"/>
              <a:gd name="connsiteX15" fmla="*/ 183514 w 1512950"/>
              <a:gd name="connsiteY15" fmla="*/ 1037716 h 1050417"/>
              <a:gd name="connsiteX16" fmla="*/ 12700 w 1512950"/>
              <a:gd name="connsiteY16" fmla="*/ 866902 h 1050417"/>
              <a:gd name="connsiteX17" fmla="*/ 12700 w 1512950"/>
              <a:gd name="connsiteY17" fmla="*/ 866902 h 1050417"/>
              <a:gd name="connsiteX18" fmla="*/ 12700 w 1512950"/>
              <a:gd name="connsiteY18" fmla="*/ 183641 h 105041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0" h="1050417">
                <a:moveTo>
                  <a:pt x="12700" y="183641"/>
                </a:moveTo>
                <a:cubicBezTo>
                  <a:pt x="12700" y="89280"/>
                  <a:pt x="89153" y="12700"/>
                  <a:pt x="183514" y="12700"/>
                </a:cubicBezTo>
                <a:cubicBezTo>
                  <a:pt x="183514" y="12700"/>
                  <a:pt x="183514" y="12700"/>
                  <a:pt x="183514" y="12700"/>
                </a:cubicBezTo>
                <a:lnTo>
                  <a:pt x="183514" y="12700"/>
                </a:lnTo>
                <a:lnTo>
                  <a:pt x="1329435" y="12700"/>
                </a:lnTo>
                <a:lnTo>
                  <a:pt x="1329435" y="12700"/>
                </a:lnTo>
                <a:cubicBezTo>
                  <a:pt x="1423797" y="12700"/>
                  <a:pt x="1500250" y="89280"/>
                  <a:pt x="1500250" y="183641"/>
                </a:cubicBezTo>
                <a:cubicBezTo>
                  <a:pt x="1500250" y="183641"/>
                  <a:pt x="1500250" y="183641"/>
                  <a:pt x="1500250" y="183641"/>
                </a:cubicBezTo>
                <a:lnTo>
                  <a:pt x="1500250" y="183641"/>
                </a:lnTo>
                <a:lnTo>
                  <a:pt x="1500250" y="866902"/>
                </a:lnTo>
                <a:lnTo>
                  <a:pt x="1500250" y="866902"/>
                </a:lnTo>
                <a:cubicBezTo>
                  <a:pt x="1500250" y="961263"/>
                  <a:pt x="1423797" y="1037716"/>
                  <a:pt x="1329435" y="1037716"/>
                </a:cubicBezTo>
                <a:cubicBezTo>
                  <a:pt x="1329435" y="1037716"/>
                  <a:pt x="1329435" y="1037716"/>
                  <a:pt x="1329435" y="1037716"/>
                </a:cubicBezTo>
                <a:lnTo>
                  <a:pt x="1329435" y="1037716"/>
                </a:lnTo>
                <a:lnTo>
                  <a:pt x="183514" y="1037716"/>
                </a:lnTo>
                <a:lnTo>
                  <a:pt x="183514" y="1037716"/>
                </a:lnTo>
                <a:cubicBezTo>
                  <a:pt x="89153" y="1037716"/>
                  <a:pt x="12700" y="961263"/>
                  <a:pt x="12700" y="866902"/>
                </a:cubicBezTo>
                <a:cubicBezTo>
                  <a:pt x="12700" y="866902"/>
                  <a:pt x="12700" y="866902"/>
                  <a:pt x="12700" y="866902"/>
                </a:cubicBezTo>
                <a:lnTo>
                  <a:pt x="12700" y="183641"/>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Freeform 3"/>
          <p:cNvSpPr/>
          <p:nvPr/>
        </p:nvSpPr>
        <p:spPr>
          <a:xfrm>
            <a:off x="3017838" y="3152775"/>
            <a:ext cx="1512887" cy="1050925"/>
          </a:xfrm>
          <a:custGeom>
            <a:avLst/>
            <a:gdLst>
              <a:gd name="connsiteX0" fmla="*/ 12700 w 1512951"/>
              <a:gd name="connsiteY0" fmla="*/ 183641 h 1050417"/>
              <a:gd name="connsiteX1" fmla="*/ 183515 w 1512951"/>
              <a:gd name="connsiteY1" fmla="*/ 12700 h 1050417"/>
              <a:gd name="connsiteX2" fmla="*/ 183515 w 1512951"/>
              <a:gd name="connsiteY2" fmla="*/ 12700 h 1050417"/>
              <a:gd name="connsiteX3" fmla="*/ 183515 w 1512951"/>
              <a:gd name="connsiteY3" fmla="*/ 12700 h 1050417"/>
              <a:gd name="connsiteX4" fmla="*/ 1329435 w 1512951"/>
              <a:gd name="connsiteY4" fmla="*/ 12700 h 1050417"/>
              <a:gd name="connsiteX5" fmla="*/ 1329435 w 1512951"/>
              <a:gd name="connsiteY5" fmla="*/ 12700 h 1050417"/>
              <a:gd name="connsiteX6" fmla="*/ 1500251 w 1512951"/>
              <a:gd name="connsiteY6" fmla="*/ 183641 h 1050417"/>
              <a:gd name="connsiteX7" fmla="*/ 1500251 w 1512951"/>
              <a:gd name="connsiteY7" fmla="*/ 183641 h 1050417"/>
              <a:gd name="connsiteX8" fmla="*/ 1500251 w 1512951"/>
              <a:gd name="connsiteY8" fmla="*/ 183641 h 1050417"/>
              <a:gd name="connsiteX9" fmla="*/ 1500251 w 1512951"/>
              <a:gd name="connsiteY9" fmla="*/ 866902 h 1050417"/>
              <a:gd name="connsiteX10" fmla="*/ 1500251 w 1512951"/>
              <a:gd name="connsiteY10" fmla="*/ 866902 h 1050417"/>
              <a:gd name="connsiteX11" fmla="*/ 1329435 w 1512951"/>
              <a:gd name="connsiteY11" fmla="*/ 1037716 h 1050417"/>
              <a:gd name="connsiteX12" fmla="*/ 1329435 w 1512951"/>
              <a:gd name="connsiteY12" fmla="*/ 1037716 h 1050417"/>
              <a:gd name="connsiteX13" fmla="*/ 1329435 w 1512951"/>
              <a:gd name="connsiteY13" fmla="*/ 1037716 h 1050417"/>
              <a:gd name="connsiteX14" fmla="*/ 183515 w 1512951"/>
              <a:gd name="connsiteY14" fmla="*/ 1037716 h 1050417"/>
              <a:gd name="connsiteX15" fmla="*/ 183515 w 1512951"/>
              <a:gd name="connsiteY15" fmla="*/ 1037716 h 1050417"/>
              <a:gd name="connsiteX16" fmla="*/ 12700 w 1512951"/>
              <a:gd name="connsiteY16" fmla="*/ 866902 h 1050417"/>
              <a:gd name="connsiteX17" fmla="*/ 12700 w 1512951"/>
              <a:gd name="connsiteY17" fmla="*/ 866902 h 1050417"/>
              <a:gd name="connsiteX18" fmla="*/ 12700 w 1512951"/>
              <a:gd name="connsiteY18" fmla="*/ 183641 h 105041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7">
                <a:moveTo>
                  <a:pt x="12700" y="183641"/>
                </a:moveTo>
                <a:cubicBezTo>
                  <a:pt x="12700" y="89280"/>
                  <a:pt x="89154" y="12700"/>
                  <a:pt x="183515" y="12700"/>
                </a:cubicBezTo>
                <a:cubicBezTo>
                  <a:pt x="183515" y="12700"/>
                  <a:pt x="183515" y="12700"/>
                  <a:pt x="183515" y="12700"/>
                </a:cubicBezTo>
                <a:lnTo>
                  <a:pt x="183515" y="12700"/>
                </a:lnTo>
                <a:lnTo>
                  <a:pt x="1329435" y="12700"/>
                </a:lnTo>
                <a:lnTo>
                  <a:pt x="1329435" y="12700"/>
                </a:lnTo>
                <a:cubicBezTo>
                  <a:pt x="1423797" y="12700"/>
                  <a:pt x="1500251" y="89280"/>
                  <a:pt x="1500251" y="183641"/>
                </a:cubicBezTo>
                <a:cubicBezTo>
                  <a:pt x="1500251" y="183641"/>
                  <a:pt x="1500251" y="183641"/>
                  <a:pt x="1500251" y="183641"/>
                </a:cubicBezTo>
                <a:lnTo>
                  <a:pt x="1500251" y="183641"/>
                </a:lnTo>
                <a:lnTo>
                  <a:pt x="1500251" y="866902"/>
                </a:lnTo>
                <a:lnTo>
                  <a:pt x="1500251" y="866902"/>
                </a:lnTo>
                <a:cubicBezTo>
                  <a:pt x="1500251" y="961263"/>
                  <a:pt x="1423797" y="1037716"/>
                  <a:pt x="1329435" y="1037716"/>
                </a:cubicBezTo>
                <a:cubicBezTo>
                  <a:pt x="1329435" y="1037716"/>
                  <a:pt x="1329435" y="1037716"/>
                  <a:pt x="1329435" y="1037716"/>
                </a:cubicBezTo>
                <a:lnTo>
                  <a:pt x="1329435" y="1037716"/>
                </a:lnTo>
                <a:lnTo>
                  <a:pt x="183515" y="1037716"/>
                </a:lnTo>
                <a:lnTo>
                  <a:pt x="183515" y="1037716"/>
                </a:lnTo>
                <a:cubicBezTo>
                  <a:pt x="89154" y="1037716"/>
                  <a:pt x="12700" y="961263"/>
                  <a:pt x="12700" y="866902"/>
                </a:cubicBezTo>
                <a:cubicBezTo>
                  <a:pt x="12700" y="866902"/>
                  <a:pt x="12700" y="866902"/>
                  <a:pt x="12700" y="866902"/>
                </a:cubicBezTo>
                <a:lnTo>
                  <a:pt x="12700" y="183641"/>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Freeform 3"/>
          <p:cNvSpPr/>
          <p:nvPr/>
        </p:nvSpPr>
        <p:spPr>
          <a:xfrm>
            <a:off x="4654550" y="3152775"/>
            <a:ext cx="1512888" cy="1050925"/>
          </a:xfrm>
          <a:custGeom>
            <a:avLst/>
            <a:gdLst>
              <a:gd name="connsiteX0" fmla="*/ 12700 w 1512951"/>
              <a:gd name="connsiteY0" fmla="*/ 183641 h 1050417"/>
              <a:gd name="connsiteX1" fmla="*/ 183515 w 1512951"/>
              <a:gd name="connsiteY1" fmla="*/ 12700 h 1050417"/>
              <a:gd name="connsiteX2" fmla="*/ 183515 w 1512951"/>
              <a:gd name="connsiteY2" fmla="*/ 12700 h 1050417"/>
              <a:gd name="connsiteX3" fmla="*/ 183515 w 1512951"/>
              <a:gd name="connsiteY3" fmla="*/ 12700 h 1050417"/>
              <a:gd name="connsiteX4" fmla="*/ 1329309 w 1512951"/>
              <a:gd name="connsiteY4" fmla="*/ 12700 h 1050417"/>
              <a:gd name="connsiteX5" fmla="*/ 1329309 w 1512951"/>
              <a:gd name="connsiteY5" fmla="*/ 12700 h 1050417"/>
              <a:gd name="connsiteX6" fmla="*/ 1500251 w 1512951"/>
              <a:gd name="connsiteY6" fmla="*/ 183641 h 1050417"/>
              <a:gd name="connsiteX7" fmla="*/ 1500251 w 1512951"/>
              <a:gd name="connsiteY7" fmla="*/ 183641 h 1050417"/>
              <a:gd name="connsiteX8" fmla="*/ 1500251 w 1512951"/>
              <a:gd name="connsiteY8" fmla="*/ 183641 h 1050417"/>
              <a:gd name="connsiteX9" fmla="*/ 1500251 w 1512951"/>
              <a:gd name="connsiteY9" fmla="*/ 866902 h 1050417"/>
              <a:gd name="connsiteX10" fmla="*/ 1500251 w 1512951"/>
              <a:gd name="connsiteY10" fmla="*/ 866902 h 1050417"/>
              <a:gd name="connsiteX11" fmla="*/ 1329309 w 1512951"/>
              <a:gd name="connsiteY11" fmla="*/ 1037716 h 1050417"/>
              <a:gd name="connsiteX12" fmla="*/ 1329309 w 1512951"/>
              <a:gd name="connsiteY12" fmla="*/ 1037716 h 1050417"/>
              <a:gd name="connsiteX13" fmla="*/ 1329309 w 1512951"/>
              <a:gd name="connsiteY13" fmla="*/ 1037716 h 1050417"/>
              <a:gd name="connsiteX14" fmla="*/ 183515 w 1512951"/>
              <a:gd name="connsiteY14" fmla="*/ 1037716 h 1050417"/>
              <a:gd name="connsiteX15" fmla="*/ 183515 w 1512951"/>
              <a:gd name="connsiteY15" fmla="*/ 1037716 h 1050417"/>
              <a:gd name="connsiteX16" fmla="*/ 12700 w 1512951"/>
              <a:gd name="connsiteY16" fmla="*/ 866902 h 1050417"/>
              <a:gd name="connsiteX17" fmla="*/ 12700 w 1512951"/>
              <a:gd name="connsiteY17" fmla="*/ 866902 h 1050417"/>
              <a:gd name="connsiteX18" fmla="*/ 12700 w 1512951"/>
              <a:gd name="connsiteY18" fmla="*/ 183641 h 105041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7">
                <a:moveTo>
                  <a:pt x="12700" y="183641"/>
                </a:moveTo>
                <a:cubicBezTo>
                  <a:pt x="12700" y="89280"/>
                  <a:pt x="89153" y="12700"/>
                  <a:pt x="183515" y="12700"/>
                </a:cubicBezTo>
                <a:cubicBezTo>
                  <a:pt x="183515" y="12700"/>
                  <a:pt x="183515" y="12700"/>
                  <a:pt x="183515" y="12700"/>
                </a:cubicBezTo>
                <a:lnTo>
                  <a:pt x="183515" y="12700"/>
                </a:lnTo>
                <a:lnTo>
                  <a:pt x="1329309" y="12700"/>
                </a:lnTo>
                <a:lnTo>
                  <a:pt x="1329309" y="12700"/>
                </a:lnTo>
                <a:cubicBezTo>
                  <a:pt x="1423670" y="12700"/>
                  <a:pt x="1500251" y="89280"/>
                  <a:pt x="1500251" y="183641"/>
                </a:cubicBezTo>
                <a:cubicBezTo>
                  <a:pt x="1500251" y="183641"/>
                  <a:pt x="1500251" y="183641"/>
                  <a:pt x="1500251" y="183641"/>
                </a:cubicBezTo>
                <a:lnTo>
                  <a:pt x="1500251" y="183641"/>
                </a:lnTo>
                <a:lnTo>
                  <a:pt x="1500251" y="866902"/>
                </a:lnTo>
                <a:lnTo>
                  <a:pt x="1500251" y="866902"/>
                </a:lnTo>
                <a:cubicBezTo>
                  <a:pt x="1500251" y="961263"/>
                  <a:pt x="1423670" y="1037716"/>
                  <a:pt x="1329309" y="1037716"/>
                </a:cubicBezTo>
                <a:cubicBezTo>
                  <a:pt x="1329309" y="1037716"/>
                  <a:pt x="1329309" y="1037716"/>
                  <a:pt x="1329309" y="1037716"/>
                </a:cubicBezTo>
                <a:lnTo>
                  <a:pt x="1329309" y="1037716"/>
                </a:lnTo>
                <a:lnTo>
                  <a:pt x="183515" y="1037716"/>
                </a:lnTo>
                <a:lnTo>
                  <a:pt x="183515" y="1037716"/>
                </a:lnTo>
                <a:cubicBezTo>
                  <a:pt x="89153" y="1037716"/>
                  <a:pt x="12700" y="961263"/>
                  <a:pt x="12700" y="866902"/>
                </a:cubicBezTo>
                <a:cubicBezTo>
                  <a:pt x="12700" y="866902"/>
                  <a:pt x="12700" y="866902"/>
                  <a:pt x="12700" y="866902"/>
                </a:cubicBezTo>
                <a:lnTo>
                  <a:pt x="12700" y="183641"/>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Freeform 3"/>
          <p:cNvSpPr/>
          <p:nvPr/>
        </p:nvSpPr>
        <p:spPr>
          <a:xfrm>
            <a:off x="6291263" y="3152775"/>
            <a:ext cx="1512887" cy="1050925"/>
          </a:xfrm>
          <a:custGeom>
            <a:avLst/>
            <a:gdLst>
              <a:gd name="connsiteX0" fmla="*/ 12700 w 1512951"/>
              <a:gd name="connsiteY0" fmla="*/ 183641 h 1050417"/>
              <a:gd name="connsiteX1" fmla="*/ 183515 w 1512951"/>
              <a:gd name="connsiteY1" fmla="*/ 12700 h 1050417"/>
              <a:gd name="connsiteX2" fmla="*/ 183515 w 1512951"/>
              <a:gd name="connsiteY2" fmla="*/ 12700 h 1050417"/>
              <a:gd name="connsiteX3" fmla="*/ 183515 w 1512951"/>
              <a:gd name="connsiteY3" fmla="*/ 12700 h 1050417"/>
              <a:gd name="connsiteX4" fmla="*/ 1329436 w 1512951"/>
              <a:gd name="connsiteY4" fmla="*/ 12700 h 1050417"/>
              <a:gd name="connsiteX5" fmla="*/ 1329436 w 1512951"/>
              <a:gd name="connsiteY5" fmla="*/ 12700 h 1050417"/>
              <a:gd name="connsiteX6" fmla="*/ 1500250 w 1512951"/>
              <a:gd name="connsiteY6" fmla="*/ 183641 h 1050417"/>
              <a:gd name="connsiteX7" fmla="*/ 1500250 w 1512951"/>
              <a:gd name="connsiteY7" fmla="*/ 183641 h 1050417"/>
              <a:gd name="connsiteX8" fmla="*/ 1500250 w 1512951"/>
              <a:gd name="connsiteY8" fmla="*/ 183641 h 1050417"/>
              <a:gd name="connsiteX9" fmla="*/ 1500250 w 1512951"/>
              <a:gd name="connsiteY9" fmla="*/ 866902 h 1050417"/>
              <a:gd name="connsiteX10" fmla="*/ 1500250 w 1512951"/>
              <a:gd name="connsiteY10" fmla="*/ 866902 h 1050417"/>
              <a:gd name="connsiteX11" fmla="*/ 1329436 w 1512951"/>
              <a:gd name="connsiteY11" fmla="*/ 1037716 h 1050417"/>
              <a:gd name="connsiteX12" fmla="*/ 1329436 w 1512951"/>
              <a:gd name="connsiteY12" fmla="*/ 1037716 h 1050417"/>
              <a:gd name="connsiteX13" fmla="*/ 1329436 w 1512951"/>
              <a:gd name="connsiteY13" fmla="*/ 1037716 h 1050417"/>
              <a:gd name="connsiteX14" fmla="*/ 183515 w 1512951"/>
              <a:gd name="connsiteY14" fmla="*/ 1037716 h 1050417"/>
              <a:gd name="connsiteX15" fmla="*/ 183515 w 1512951"/>
              <a:gd name="connsiteY15" fmla="*/ 1037716 h 1050417"/>
              <a:gd name="connsiteX16" fmla="*/ 12700 w 1512951"/>
              <a:gd name="connsiteY16" fmla="*/ 866902 h 1050417"/>
              <a:gd name="connsiteX17" fmla="*/ 12700 w 1512951"/>
              <a:gd name="connsiteY17" fmla="*/ 866902 h 1050417"/>
              <a:gd name="connsiteX18" fmla="*/ 12700 w 1512951"/>
              <a:gd name="connsiteY18" fmla="*/ 183641 h 105041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417">
                <a:moveTo>
                  <a:pt x="12700" y="183641"/>
                </a:moveTo>
                <a:cubicBezTo>
                  <a:pt x="12700" y="89280"/>
                  <a:pt x="89280" y="12700"/>
                  <a:pt x="183515" y="12700"/>
                </a:cubicBezTo>
                <a:cubicBezTo>
                  <a:pt x="183515" y="12700"/>
                  <a:pt x="183515" y="12700"/>
                  <a:pt x="183515" y="12700"/>
                </a:cubicBezTo>
                <a:lnTo>
                  <a:pt x="183515" y="12700"/>
                </a:lnTo>
                <a:lnTo>
                  <a:pt x="1329436" y="12700"/>
                </a:lnTo>
                <a:lnTo>
                  <a:pt x="1329436" y="12700"/>
                </a:lnTo>
                <a:cubicBezTo>
                  <a:pt x="1423797" y="12700"/>
                  <a:pt x="1500250" y="89280"/>
                  <a:pt x="1500250" y="183641"/>
                </a:cubicBezTo>
                <a:cubicBezTo>
                  <a:pt x="1500250" y="183641"/>
                  <a:pt x="1500250" y="183641"/>
                  <a:pt x="1500250" y="183641"/>
                </a:cubicBezTo>
                <a:lnTo>
                  <a:pt x="1500250" y="183641"/>
                </a:lnTo>
                <a:lnTo>
                  <a:pt x="1500250" y="866902"/>
                </a:lnTo>
                <a:lnTo>
                  <a:pt x="1500250" y="866902"/>
                </a:lnTo>
                <a:cubicBezTo>
                  <a:pt x="1500250" y="961263"/>
                  <a:pt x="1423797" y="1037716"/>
                  <a:pt x="1329436" y="1037716"/>
                </a:cubicBezTo>
                <a:cubicBezTo>
                  <a:pt x="1329436" y="1037716"/>
                  <a:pt x="1329436" y="1037716"/>
                  <a:pt x="1329436" y="1037716"/>
                </a:cubicBezTo>
                <a:lnTo>
                  <a:pt x="1329436" y="1037716"/>
                </a:lnTo>
                <a:lnTo>
                  <a:pt x="183515" y="1037716"/>
                </a:lnTo>
                <a:lnTo>
                  <a:pt x="183515" y="1037716"/>
                </a:lnTo>
                <a:cubicBezTo>
                  <a:pt x="89280" y="1037716"/>
                  <a:pt x="12700" y="961263"/>
                  <a:pt x="12700" y="866902"/>
                </a:cubicBezTo>
                <a:cubicBezTo>
                  <a:pt x="12700" y="866902"/>
                  <a:pt x="12700" y="866902"/>
                  <a:pt x="12700" y="866902"/>
                </a:cubicBezTo>
                <a:lnTo>
                  <a:pt x="12700" y="183641"/>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Freeform 3"/>
          <p:cNvSpPr/>
          <p:nvPr/>
        </p:nvSpPr>
        <p:spPr>
          <a:xfrm>
            <a:off x="2200275" y="4878388"/>
            <a:ext cx="1512888" cy="1050925"/>
          </a:xfrm>
          <a:custGeom>
            <a:avLst/>
            <a:gdLst>
              <a:gd name="connsiteX0" fmla="*/ 12700 w 1512951"/>
              <a:gd name="connsiteY0" fmla="*/ 183514 h 1050277"/>
              <a:gd name="connsiteX1" fmla="*/ 183514 w 1512951"/>
              <a:gd name="connsiteY1" fmla="*/ 12700 h 1050277"/>
              <a:gd name="connsiteX2" fmla="*/ 183514 w 1512951"/>
              <a:gd name="connsiteY2" fmla="*/ 12700 h 1050277"/>
              <a:gd name="connsiteX3" fmla="*/ 183514 w 1512951"/>
              <a:gd name="connsiteY3" fmla="*/ 12700 h 1050277"/>
              <a:gd name="connsiteX4" fmla="*/ 1329435 w 1512951"/>
              <a:gd name="connsiteY4" fmla="*/ 12700 h 1050277"/>
              <a:gd name="connsiteX5" fmla="*/ 1329435 w 1512951"/>
              <a:gd name="connsiteY5" fmla="*/ 12700 h 1050277"/>
              <a:gd name="connsiteX6" fmla="*/ 1500251 w 1512951"/>
              <a:gd name="connsiteY6" fmla="*/ 183514 h 1050277"/>
              <a:gd name="connsiteX7" fmla="*/ 1500251 w 1512951"/>
              <a:gd name="connsiteY7" fmla="*/ 183514 h 1050277"/>
              <a:gd name="connsiteX8" fmla="*/ 1500251 w 1512951"/>
              <a:gd name="connsiteY8" fmla="*/ 183514 h 1050277"/>
              <a:gd name="connsiteX9" fmla="*/ 1500251 w 1512951"/>
              <a:gd name="connsiteY9" fmla="*/ 866749 h 1050277"/>
              <a:gd name="connsiteX10" fmla="*/ 1500251 w 1512951"/>
              <a:gd name="connsiteY10" fmla="*/ 866749 h 1050277"/>
              <a:gd name="connsiteX11" fmla="*/ 1329435 w 1512951"/>
              <a:gd name="connsiteY11" fmla="*/ 1037577 h 1050277"/>
              <a:gd name="connsiteX12" fmla="*/ 1329435 w 1512951"/>
              <a:gd name="connsiteY12" fmla="*/ 1037577 h 1050277"/>
              <a:gd name="connsiteX13" fmla="*/ 1329435 w 1512951"/>
              <a:gd name="connsiteY13" fmla="*/ 1037577 h 1050277"/>
              <a:gd name="connsiteX14" fmla="*/ 183514 w 1512951"/>
              <a:gd name="connsiteY14" fmla="*/ 1037577 h 1050277"/>
              <a:gd name="connsiteX15" fmla="*/ 183514 w 1512951"/>
              <a:gd name="connsiteY15" fmla="*/ 1037577 h 1050277"/>
              <a:gd name="connsiteX16" fmla="*/ 12700 w 1512951"/>
              <a:gd name="connsiteY16" fmla="*/ 866749 h 1050277"/>
              <a:gd name="connsiteX17" fmla="*/ 12700 w 1512951"/>
              <a:gd name="connsiteY17" fmla="*/ 866749 h 1050277"/>
              <a:gd name="connsiteX18" fmla="*/ 12700 w 1512951"/>
              <a:gd name="connsiteY18" fmla="*/ 183514 h 10502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277">
                <a:moveTo>
                  <a:pt x="12700" y="183514"/>
                </a:moveTo>
                <a:cubicBezTo>
                  <a:pt x="12700" y="89153"/>
                  <a:pt x="89154" y="12700"/>
                  <a:pt x="183514" y="12700"/>
                </a:cubicBezTo>
                <a:cubicBezTo>
                  <a:pt x="183514" y="12700"/>
                  <a:pt x="183514" y="12700"/>
                  <a:pt x="183514" y="12700"/>
                </a:cubicBezTo>
                <a:lnTo>
                  <a:pt x="183514" y="12700"/>
                </a:lnTo>
                <a:lnTo>
                  <a:pt x="1329435" y="12700"/>
                </a:lnTo>
                <a:lnTo>
                  <a:pt x="1329435" y="12700"/>
                </a:lnTo>
                <a:cubicBezTo>
                  <a:pt x="1423796" y="12700"/>
                  <a:pt x="1500251" y="89153"/>
                  <a:pt x="1500251" y="183514"/>
                </a:cubicBezTo>
                <a:cubicBezTo>
                  <a:pt x="1500251" y="183514"/>
                  <a:pt x="1500251" y="183514"/>
                  <a:pt x="1500251" y="183514"/>
                </a:cubicBezTo>
                <a:lnTo>
                  <a:pt x="1500251" y="183514"/>
                </a:lnTo>
                <a:lnTo>
                  <a:pt x="1500251" y="866749"/>
                </a:lnTo>
                <a:lnTo>
                  <a:pt x="1500251" y="866749"/>
                </a:lnTo>
                <a:cubicBezTo>
                  <a:pt x="1500251" y="961097"/>
                  <a:pt x="1423796" y="1037577"/>
                  <a:pt x="1329435" y="1037577"/>
                </a:cubicBezTo>
                <a:cubicBezTo>
                  <a:pt x="1329435" y="1037577"/>
                  <a:pt x="1329435" y="1037577"/>
                  <a:pt x="1329435" y="1037577"/>
                </a:cubicBezTo>
                <a:lnTo>
                  <a:pt x="1329435" y="1037577"/>
                </a:lnTo>
                <a:lnTo>
                  <a:pt x="183514" y="1037577"/>
                </a:lnTo>
                <a:lnTo>
                  <a:pt x="183514" y="1037577"/>
                </a:lnTo>
                <a:cubicBezTo>
                  <a:pt x="89154" y="1037577"/>
                  <a:pt x="12700" y="961097"/>
                  <a:pt x="12700" y="866749"/>
                </a:cubicBezTo>
                <a:cubicBezTo>
                  <a:pt x="12700" y="866749"/>
                  <a:pt x="12700" y="866749"/>
                  <a:pt x="12700" y="866749"/>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Freeform 3"/>
          <p:cNvSpPr/>
          <p:nvPr/>
        </p:nvSpPr>
        <p:spPr>
          <a:xfrm>
            <a:off x="3836988" y="4878388"/>
            <a:ext cx="1512887" cy="1050925"/>
          </a:xfrm>
          <a:custGeom>
            <a:avLst/>
            <a:gdLst>
              <a:gd name="connsiteX0" fmla="*/ 12700 w 1512951"/>
              <a:gd name="connsiteY0" fmla="*/ 183514 h 1050277"/>
              <a:gd name="connsiteX1" fmla="*/ 183514 w 1512951"/>
              <a:gd name="connsiteY1" fmla="*/ 12700 h 1050277"/>
              <a:gd name="connsiteX2" fmla="*/ 183514 w 1512951"/>
              <a:gd name="connsiteY2" fmla="*/ 12700 h 1050277"/>
              <a:gd name="connsiteX3" fmla="*/ 183514 w 1512951"/>
              <a:gd name="connsiteY3" fmla="*/ 12700 h 1050277"/>
              <a:gd name="connsiteX4" fmla="*/ 1329435 w 1512951"/>
              <a:gd name="connsiteY4" fmla="*/ 12700 h 1050277"/>
              <a:gd name="connsiteX5" fmla="*/ 1329435 w 1512951"/>
              <a:gd name="connsiteY5" fmla="*/ 12700 h 1050277"/>
              <a:gd name="connsiteX6" fmla="*/ 1500251 w 1512951"/>
              <a:gd name="connsiteY6" fmla="*/ 183514 h 1050277"/>
              <a:gd name="connsiteX7" fmla="*/ 1500251 w 1512951"/>
              <a:gd name="connsiteY7" fmla="*/ 183514 h 1050277"/>
              <a:gd name="connsiteX8" fmla="*/ 1500251 w 1512951"/>
              <a:gd name="connsiteY8" fmla="*/ 183514 h 1050277"/>
              <a:gd name="connsiteX9" fmla="*/ 1500251 w 1512951"/>
              <a:gd name="connsiteY9" fmla="*/ 866749 h 1050277"/>
              <a:gd name="connsiteX10" fmla="*/ 1500251 w 1512951"/>
              <a:gd name="connsiteY10" fmla="*/ 866749 h 1050277"/>
              <a:gd name="connsiteX11" fmla="*/ 1329435 w 1512951"/>
              <a:gd name="connsiteY11" fmla="*/ 1037577 h 1050277"/>
              <a:gd name="connsiteX12" fmla="*/ 1329435 w 1512951"/>
              <a:gd name="connsiteY12" fmla="*/ 1037577 h 1050277"/>
              <a:gd name="connsiteX13" fmla="*/ 1329435 w 1512951"/>
              <a:gd name="connsiteY13" fmla="*/ 1037577 h 1050277"/>
              <a:gd name="connsiteX14" fmla="*/ 183514 w 1512951"/>
              <a:gd name="connsiteY14" fmla="*/ 1037577 h 1050277"/>
              <a:gd name="connsiteX15" fmla="*/ 183514 w 1512951"/>
              <a:gd name="connsiteY15" fmla="*/ 1037577 h 1050277"/>
              <a:gd name="connsiteX16" fmla="*/ 12700 w 1512951"/>
              <a:gd name="connsiteY16" fmla="*/ 866749 h 1050277"/>
              <a:gd name="connsiteX17" fmla="*/ 12700 w 1512951"/>
              <a:gd name="connsiteY17" fmla="*/ 866749 h 1050277"/>
              <a:gd name="connsiteX18" fmla="*/ 12700 w 1512951"/>
              <a:gd name="connsiteY18" fmla="*/ 183514 h 10502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1" h="1050277">
                <a:moveTo>
                  <a:pt x="12700" y="183514"/>
                </a:moveTo>
                <a:cubicBezTo>
                  <a:pt x="12700" y="89153"/>
                  <a:pt x="89153" y="12700"/>
                  <a:pt x="183514" y="12700"/>
                </a:cubicBezTo>
                <a:cubicBezTo>
                  <a:pt x="183514" y="12700"/>
                  <a:pt x="183514" y="12700"/>
                  <a:pt x="183514" y="12700"/>
                </a:cubicBezTo>
                <a:lnTo>
                  <a:pt x="183514" y="12700"/>
                </a:lnTo>
                <a:lnTo>
                  <a:pt x="1329435" y="12700"/>
                </a:lnTo>
                <a:lnTo>
                  <a:pt x="1329435" y="12700"/>
                </a:lnTo>
                <a:cubicBezTo>
                  <a:pt x="1423796" y="12700"/>
                  <a:pt x="1500251" y="89153"/>
                  <a:pt x="1500251" y="183514"/>
                </a:cubicBezTo>
                <a:cubicBezTo>
                  <a:pt x="1500251" y="183514"/>
                  <a:pt x="1500251" y="183514"/>
                  <a:pt x="1500251" y="183514"/>
                </a:cubicBezTo>
                <a:lnTo>
                  <a:pt x="1500251" y="183514"/>
                </a:lnTo>
                <a:lnTo>
                  <a:pt x="1500251" y="866749"/>
                </a:lnTo>
                <a:lnTo>
                  <a:pt x="1500251" y="866749"/>
                </a:lnTo>
                <a:cubicBezTo>
                  <a:pt x="1500251" y="961097"/>
                  <a:pt x="1423796" y="1037577"/>
                  <a:pt x="1329435" y="1037577"/>
                </a:cubicBezTo>
                <a:cubicBezTo>
                  <a:pt x="1329435" y="1037577"/>
                  <a:pt x="1329435" y="1037577"/>
                  <a:pt x="1329435" y="1037577"/>
                </a:cubicBezTo>
                <a:lnTo>
                  <a:pt x="1329435" y="1037577"/>
                </a:lnTo>
                <a:lnTo>
                  <a:pt x="183514" y="1037577"/>
                </a:lnTo>
                <a:lnTo>
                  <a:pt x="183514" y="1037577"/>
                </a:lnTo>
                <a:cubicBezTo>
                  <a:pt x="89153" y="1037577"/>
                  <a:pt x="12700" y="961097"/>
                  <a:pt x="12700" y="866749"/>
                </a:cubicBezTo>
                <a:cubicBezTo>
                  <a:pt x="12700" y="866749"/>
                  <a:pt x="12700" y="866749"/>
                  <a:pt x="12700" y="866749"/>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Freeform 3"/>
          <p:cNvSpPr/>
          <p:nvPr/>
        </p:nvSpPr>
        <p:spPr>
          <a:xfrm>
            <a:off x="5472113" y="4878388"/>
            <a:ext cx="1512887" cy="1050925"/>
          </a:xfrm>
          <a:custGeom>
            <a:avLst/>
            <a:gdLst>
              <a:gd name="connsiteX0" fmla="*/ 12700 w 1512950"/>
              <a:gd name="connsiteY0" fmla="*/ 183514 h 1050277"/>
              <a:gd name="connsiteX1" fmla="*/ 183514 w 1512950"/>
              <a:gd name="connsiteY1" fmla="*/ 12700 h 1050277"/>
              <a:gd name="connsiteX2" fmla="*/ 183514 w 1512950"/>
              <a:gd name="connsiteY2" fmla="*/ 12700 h 1050277"/>
              <a:gd name="connsiteX3" fmla="*/ 183514 w 1512950"/>
              <a:gd name="connsiteY3" fmla="*/ 12700 h 1050277"/>
              <a:gd name="connsiteX4" fmla="*/ 1329435 w 1512950"/>
              <a:gd name="connsiteY4" fmla="*/ 12700 h 1050277"/>
              <a:gd name="connsiteX5" fmla="*/ 1329435 w 1512950"/>
              <a:gd name="connsiteY5" fmla="*/ 12700 h 1050277"/>
              <a:gd name="connsiteX6" fmla="*/ 1500250 w 1512950"/>
              <a:gd name="connsiteY6" fmla="*/ 183514 h 1050277"/>
              <a:gd name="connsiteX7" fmla="*/ 1500250 w 1512950"/>
              <a:gd name="connsiteY7" fmla="*/ 183514 h 1050277"/>
              <a:gd name="connsiteX8" fmla="*/ 1500250 w 1512950"/>
              <a:gd name="connsiteY8" fmla="*/ 183514 h 1050277"/>
              <a:gd name="connsiteX9" fmla="*/ 1500250 w 1512950"/>
              <a:gd name="connsiteY9" fmla="*/ 866749 h 1050277"/>
              <a:gd name="connsiteX10" fmla="*/ 1500250 w 1512950"/>
              <a:gd name="connsiteY10" fmla="*/ 866749 h 1050277"/>
              <a:gd name="connsiteX11" fmla="*/ 1329435 w 1512950"/>
              <a:gd name="connsiteY11" fmla="*/ 1037577 h 1050277"/>
              <a:gd name="connsiteX12" fmla="*/ 1329435 w 1512950"/>
              <a:gd name="connsiteY12" fmla="*/ 1037577 h 1050277"/>
              <a:gd name="connsiteX13" fmla="*/ 1329435 w 1512950"/>
              <a:gd name="connsiteY13" fmla="*/ 1037577 h 1050277"/>
              <a:gd name="connsiteX14" fmla="*/ 183514 w 1512950"/>
              <a:gd name="connsiteY14" fmla="*/ 1037577 h 1050277"/>
              <a:gd name="connsiteX15" fmla="*/ 183514 w 1512950"/>
              <a:gd name="connsiteY15" fmla="*/ 1037577 h 1050277"/>
              <a:gd name="connsiteX16" fmla="*/ 12700 w 1512950"/>
              <a:gd name="connsiteY16" fmla="*/ 866749 h 1050277"/>
              <a:gd name="connsiteX17" fmla="*/ 12700 w 1512950"/>
              <a:gd name="connsiteY17" fmla="*/ 866749 h 1050277"/>
              <a:gd name="connsiteX18" fmla="*/ 12700 w 1512950"/>
              <a:gd name="connsiteY18" fmla="*/ 183514 h 10502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Lst>
            <a:rect l="l" t="t" r="r" b="b"/>
            <a:pathLst>
              <a:path w="1512950" h="1050277">
                <a:moveTo>
                  <a:pt x="12700" y="183514"/>
                </a:moveTo>
                <a:cubicBezTo>
                  <a:pt x="12700" y="89153"/>
                  <a:pt x="89153" y="12700"/>
                  <a:pt x="183514" y="12700"/>
                </a:cubicBezTo>
                <a:cubicBezTo>
                  <a:pt x="183514" y="12700"/>
                  <a:pt x="183514" y="12700"/>
                  <a:pt x="183514" y="12700"/>
                </a:cubicBezTo>
                <a:lnTo>
                  <a:pt x="183514" y="12700"/>
                </a:lnTo>
                <a:lnTo>
                  <a:pt x="1329435" y="12700"/>
                </a:lnTo>
                <a:lnTo>
                  <a:pt x="1329435" y="12700"/>
                </a:lnTo>
                <a:cubicBezTo>
                  <a:pt x="1423797" y="12700"/>
                  <a:pt x="1500250" y="89153"/>
                  <a:pt x="1500250" y="183514"/>
                </a:cubicBezTo>
                <a:cubicBezTo>
                  <a:pt x="1500250" y="183514"/>
                  <a:pt x="1500250" y="183514"/>
                  <a:pt x="1500250" y="183514"/>
                </a:cubicBezTo>
                <a:lnTo>
                  <a:pt x="1500250" y="183514"/>
                </a:lnTo>
                <a:lnTo>
                  <a:pt x="1500250" y="866749"/>
                </a:lnTo>
                <a:lnTo>
                  <a:pt x="1500250" y="866749"/>
                </a:lnTo>
                <a:cubicBezTo>
                  <a:pt x="1500250" y="961097"/>
                  <a:pt x="1423797" y="1037577"/>
                  <a:pt x="1329435" y="1037577"/>
                </a:cubicBezTo>
                <a:cubicBezTo>
                  <a:pt x="1329435" y="1037577"/>
                  <a:pt x="1329435" y="1037577"/>
                  <a:pt x="1329435" y="1037577"/>
                </a:cubicBezTo>
                <a:lnTo>
                  <a:pt x="1329435" y="1037577"/>
                </a:lnTo>
                <a:lnTo>
                  <a:pt x="183514" y="1037577"/>
                </a:lnTo>
                <a:lnTo>
                  <a:pt x="183514" y="1037577"/>
                </a:lnTo>
                <a:cubicBezTo>
                  <a:pt x="89153" y="1037577"/>
                  <a:pt x="12700" y="961097"/>
                  <a:pt x="12700" y="866749"/>
                </a:cubicBezTo>
                <a:cubicBezTo>
                  <a:pt x="12700" y="866749"/>
                  <a:pt x="12700" y="866749"/>
                  <a:pt x="12700" y="866749"/>
                </a:cubicBezTo>
                <a:lnTo>
                  <a:pt x="12700" y="183514"/>
                </a:lnTo>
              </a:path>
            </a:pathLst>
          </a:custGeom>
          <a:solidFill>
            <a:srgbClr val="000000">
              <a:alpha val="0"/>
            </a:srgbClr>
          </a:solidFill>
          <a:ln w="25400">
            <a:solidFill>
              <a:srgbClr val="00AE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24589" name="Picture 3"/>
          <p:cNvPicPr>
            <a:picLocks noChangeAspect="1" noChangeArrowheads="1"/>
          </p:cNvPicPr>
          <p:nvPr/>
        </p:nvPicPr>
        <p:blipFill>
          <a:blip r:embed="rId2"/>
          <a:srcRect/>
          <a:stretch>
            <a:fillRect/>
          </a:stretch>
        </p:blipFill>
        <p:spPr bwMode="auto">
          <a:xfrm>
            <a:off x="1384300" y="1435100"/>
            <a:ext cx="1511300" cy="1041400"/>
          </a:xfrm>
          <a:prstGeom prst="rect">
            <a:avLst/>
          </a:prstGeom>
          <a:noFill/>
          <a:ln w="9525">
            <a:noFill/>
            <a:miter lim="800000"/>
            <a:headEnd/>
            <a:tailEnd/>
          </a:ln>
        </p:spPr>
      </p:pic>
      <p:pic>
        <p:nvPicPr>
          <p:cNvPr id="24590" name="Picture 3"/>
          <p:cNvPicPr>
            <a:picLocks noChangeAspect="1" noChangeArrowheads="1"/>
          </p:cNvPicPr>
          <p:nvPr/>
        </p:nvPicPr>
        <p:blipFill>
          <a:blip r:embed="rId3"/>
          <a:srcRect/>
          <a:stretch>
            <a:fillRect/>
          </a:stretch>
        </p:blipFill>
        <p:spPr bwMode="auto">
          <a:xfrm>
            <a:off x="3022600" y="1435100"/>
            <a:ext cx="1511300" cy="1041400"/>
          </a:xfrm>
          <a:prstGeom prst="rect">
            <a:avLst/>
          </a:prstGeom>
          <a:noFill/>
          <a:ln w="9525">
            <a:noFill/>
            <a:miter lim="800000"/>
            <a:headEnd/>
            <a:tailEnd/>
          </a:ln>
        </p:spPr>
      </p:pic>
      <p:pic>
        <p:nvPicPr>
          <p:cNvPr id="24591" name="Picture 3"/>
          <p:cNvPicPr>
            <a:picLocks noChangeAspect="1" noChangeArrowheads="1"/>
          </p:cNvPicPr>
          <p:nvPr/>
        </p:nvPicPr>
        <p:blipFill>
          <a:blip r:embed="rId4"/>
          <a:srcRect/>
          <a:stretch>
            <a:fillRect/>
          </a:stretch>
        </p:blipFill>
        <p:spPr bwMode="auto">
          <a:xfrm>
            <a:off x="4660900" y="1435100"/>
            <a:ext cx="1511300" cy="1028700"/>
          </a:xfrm>
          <a:prstGeom prst="rect">
            <a:avLst/>
          </a:prstGeom>
          <a:noFill/>
          <a:ln w="9525">
            <a:noFill/>
            <a:miter lim="800000"/>
            <a:headEnd/>
            <a:tailEnd/>
          </a:ln>
        </p:spPr>
      </p:pic>
      <p:pic>
        <p:nvPicPr>
          <p:cNvPr id="24592" name="Picture 3"/>
          <p:cNvPicPr>
            <a:picLocks noChangeAspect="1" noChangeArrowheads="1"/>
          </p:cNvPicPr>
          <p:nvPr/>
        </p:nvPicPr>
        <p:blipFill>
          <a:blip r:embed="rId5"/>
          <a:srcRect/>
          <a:stretch>
            <a:fillRect/>
          </a:stretch>
        </p:blipFill>
        <p:spPr bwMode="auto">
          <a:xfrm>
            <a:off x="6286500" y="1435100"/>
            <a:ext cx="1511300" cy="1041400"/>
          </a:xfrm>
          <a:prstGeom prst="rect">
            <a:avLst/>
          </a:prstGeom>
          <a:noFill/>
          <a:ln w="9525">
            <a:noFill/>
            <a:miter lim="800000"/>
            <a:headEnd/>
            <a:tailEnd/>
          </a:ln>
        </p:spPr>
      </p:pic>
      <p:pic>
        <p:nvPicPr>
          <p:cNvPr id="24593" name="Picture 3"/>
          <p:cNvPicPr>
            <a:picLocks noChangeAspect="1" noChangeArrowheads="1"/>
          </p:cNvPicPr>
          <p:nvPr/>
        </p:nvPicPr>
        <p:blipFill>
          <a:blip r:embed="rId6"/>
          <a:srcRect/>
          <a:stretch>
            <a:fillRect/>
          </a:stretch>
        </p:blipFill>
        <p:spPr bwMode="auto">
          <a:xfrm>
            <a:off x="1384300" y="3162300"/>
            <a:ext cx="1511300" cy="1028700"/>
          </a:xfrm>
          <a:prstGeom prst="rect">
            <a:avLst/>
          </a:prstGeom>
          <a:noFill/>
          <a:ln w="9525">
            <a:noFill/>
            <a:miter lim="800000"/>
            <a:headEnd/>
            <a:tailEnd/>
          </a:ln>
        </p:spPr>
      </p:pic>
      <p:pic>
        <p:nvPicPr>
          <p:cNvPr id="24594" name="Picture 3"/>
          <p:cNvPicPr>
            <a:picLocks noChangeAspect="1" noChangeArrowheads="1"/>
          </p:cNvPicPr>
          <p:nvPr/>
        </p:nvPicPr>
        <p:blipFill>
          <a:blip r:embed="rId7"/>
          <a:srcRect/>
          <a:stretch>
            <a:fillRect/>
          </a:stretch>
        </p:blipFill>
        <p:spPr bwMode="auto">
          <a:xfrm>
            <a:off x="3022600" y="3162300"/>
            <a:ext cx="1511300" cy="1028700"/>
          </a:xfrm>
          <a:prstGeom prst="rect">
            <a:avLst/>
          </a:prstGeom>
          <a:noFill/>
          <a:ln w="9525">
            <a:noFill/>
            <a:miter lim="800000"/>
            <a:headEnd/>
            <a:tailEnd/>
          </a:ln>
        </p:spPr>
      </p:pic>
      <p:pic>
        <p:nvPicPr>
          <p:cNvPr id="24595" name="Picture 3"/>
          <p:cNvPicPr>
            <a:picLocks noChangeAspect="1" noChangeArrowheads="1"/>
          </p:cNvPicPr>
          <p:nvPr/>
        </p:nvPicPr>
        <p:blipFill>
          <a:blip r:embed="rId8"/>
          <a:srcRect/>
          <a:stretch>
            <a:fillRect/>
          </a:stretch>
        </p:blipFill>
        <p:spPr bwMode="auto">
          <a:xfrm>
            <a:off x="4660900" y="3162300"/>
            <a:ext cx="1511300" cy="1028700"/>
          </a:xfrm>
          <a:prstGeom prst="rect">
            <a:avLst/>
          </a:prstGeom>
          <a:noFill/>
          <a:ln w="9525">
            <a:noFill/>
            <a:miter lim="800000"/>
            <a:headEnd/>
            <a:tailEnd/>
          </a:ln>
        </p:spPr>
      </p:pic>
      <p:pic>
        <p:nvPicPr>
          <p:cNvPr id="24596" name="Picture 3"/>
          <p:cNvPicPr>
            <a:picLocks noChangeAspect="1" noChangeArrowheads="1"/>
          </p:cNvPicPr>
          <p:nvPr/>
        </p:nvPicPr>
        <p:blipFill>
          <a:blip r:embed="rId9"/>
          <a:srcRect/>
          <a:stretch>
            <a:fillRect/>
          </a:stretch>
        </p:blipFill>
        <p:spPr bwMode="auto">
          <a:xfrm>
            <a:off x="6286500" y="3162300"/>
            <a:ext cx="1511300" cy="1028700"/>
          </a:xfrm>
          <a:prstGeom prst="rect">
            <a:avLst/>
          </a:prstGeom>
          <a:noFill/>
          <a:ln w="9525">
            <a:noFill/>
            <a:miter lim="800000"/>
            <a:headEnd/>
            <a:tailEnd/>
          </a:ln>
        </p:spPr>
      </p:pic>
      <p:pic>
        <p:nvPicPr>
          <p:cNvPr id="24597" name="Picture 3"/>
          <p:cNvPicPr>
            <a:picLocks noChangeAspect="1" noChangeArrowheads="1"/>
          </p:cNvPicPr>
          <p:nvPr/>
        </p:nvPicPr>
        <p:blipFill>
          <a:blip r:embed="rId10"/>
          <a:srcRect/>
          <a:stretch>
            <a:fillRect/>
          </a:stretch>
        </p:blipFill>
        <p:spPr bwMode="auto">
          <a:xfrm>
            <a:off x="2197100" y="4889500"/>
            <a:ext cx="1511300" cy="1028700"/>
          </a:xfrm>
          <a:prstGeom prst="rect">
            <a:avLst/>
          </a:prstGeom>
          <a:noFill/>
          <a:ln w="9525">
            <a:noFill/>
            <a:miter lim="800000"/>
            <a:headEnd/>
            <a:tailEnd/>
          </a:ln>
        </p:spPr>
      </p:pic>
      <p:pic>
        <p:nvPicPr>
          <p:cNvPr id="24598" name="Picture 3"/>
          <p:cNvPicPr>
            <a:picLocks noChangeAspect="1" noChangeArrowheads="1"/>
          </p:cNvPicPr>
          <p:nvPr/>
        </p:nvPicPr>
        <p:blipFill>
          <a:blip r:embed="rId11"/>
          <a:srcRect/>
          <a:stretch>
            <a:fillRect/>
          </a:stretch>
        </p:blipFill>
        <p:spPr bwMode="auto">
          <a:xfrm>
            <a:off x="3835400" y="4889500"/>
            <a:ext cx="1511300" cy="1028700"/>
          </a:xfrm>
          <a:prstGeom prst="rect">
            <a:avLst/>
          </a:prstGeom>
          <a:noFill/>
          <a:ln w="9525">
            <a:noFill/>
            <a:miter lim="800000"/>
            <a:headEnd/>
            <a:tailEnd/>
          </a:ln>
        </p:spPr>
      </p:pic>
      <p:pic>
        <p:nvPicPr>
          <p:cNvPr id="24599" name="Picture 3"/>
          <p:cNvPicPr>
            <a:picLocks noChangeAspect="1" noChangeArrowheads="1"/>
          </p:cNvPicPr>
          <p:nvPr/>
        </p:nvPicPr>
        <p:blipFill>
          <a:blip r:embed="rId12"/>
          <a:srcRect/>
          <a:stretch>
            <a:fillRect/>
          </a:stretch>
        </p:blipFill>
        <p:spPr bwMode="auto">
          <a:xfrm>
            <a:off x="5473700" y="4889500"/>
            <a:ext cx="1511300" cy="1028700"/>
          </a:xfrm>
          <a:prstGeom prst="rect">
            <a:avLst/>
          </a:prstGeom>
          <a:noFill/>
          <a:ln w="9525">
            <a:noFill/>
            <a:miter lim="800000"/>
            <a:headEnd/>
            <a:tailEnd/>
          </a:ln>
        </p:spPr>
      </p:pic>
      <p:sp>
        <p:nvSpPr>
          <p:cNvPr id="24600" name="TextBox 1"/>
          <p:cNvSpPr txBox="1">
            <a:spLocks noChangeArrowheads="1"/>
          </p:cNvSpPr>
          <p:nvPr/>
        </p:nvSpPr>
        <p:spPr bwMode="auto">
          <a:xfrm>
            <a:off x="241300" y="546100"/>
            <a:ext cx="3035300" cy="304800"/>
          </a:xfrm>
          <a:prstGeom prst="rect">
            <a:avLst/>
          </a:prstGeom>
          <a:noFill/>
          <a:ln w="9525">
            <a:noFill/>
            <a:miter lim="800000"/>
            <a:headEnd/>
            <a:tailEnd/>
          </a:ln>
        </p:spPr>
        <p:txBody>
          <a:bodyPr wrap="none" lIns="0" tIns="0" rIns="0">
            <a:spAutoFit/>
          </a:bodyPr>
          <a:lstStyle/>
          <a:p>
            <a:pPr>
              <a:lnSpc>
                <a:spcPts val="2400"/>
              </a:lnSpc>
            </a:pPr>
            <a:r>
              <a:rPr lang="en-US" altLang="zh-CN" sz="2400">
                <a:solidFill>
                  <a:srgbClr val="00456A"/>
                </a:solidFill>
                <a:latin typeface="黑体" pitchFamily="49" charset="-122"/>
                <a:ea typeface="黑体" pitchFamily="49" charset="-122"/>
              </a:rPr>
              <a:t>什么是MES</a:t>
            </a:r>
            <a:r>
              <a:rPr lang="en-US" altLang="zh-CN" sz="2400">
                <a:latin typeface="Times New Roman" pitchFamily="18" charset="0"/>
                <a:cs typeface="Times New Roman" pitchFamily="18" charset="0"/>
              </a:rPr>
              <a:t>  </a:t>
            </a:r>
            <a:r>
              <a:rPr lang="en-US" altLang="zh-CN" sz="2400">
                <a:solidFill>
                  <a:srgbClr val="00456A"/>
                </a:solidFill>
                <a:latin typeface="黑体" pitchFamily="49" charset="-122"/>
                <a:ea typeface="黑体" pitchFamily="49" charset="-122"/>
              </a:rPr>
              <a:t>?（MESA）</a:t>
            </a:r>
          </a:p>
        </p:txBody>
      </p:sp>
      <p:sp>
        <p:nvSpPr>
          <p:cNvPr id="29" name="TextBox 1"/>
          <p:cNvSpPr txBox="1"/>
          <p:nvPr/>
        </p:nvSpPr>
        <p:spPr>
          <a:xfrm>
            <a:off x="1511300" y="2565400"/>
            <a:ext cx="1244600" cy="1892300"/>
          </a:xfrm>
          <a:prstGeom prst="rect">
            <a:avLst/>
          </a:prstGeom>
          <a:noFill/>
        </p:spPr>
        <p:txBody>
          <a:bodyPr wrap="none" lIns="0" tIns="0" rIns="0">
            <a:spAutoFit/>
          </a:bodyPr>
          <a:lstStyle/>
          <a:p>
            <a:pPr fontAlgn="auto">
              <a:lnSpc>
                <a:spcPts val="1400"/>
              </a:lnSpc>
              <a:spcBef>
                <a:spcPts val="0"/>
              </a:spcBef>
              <a:spcAft>
                <a:spcPts val="0"/>
              </a:spcAft>
              <a:tabLst>
                <a:tab pos="88900" algn="l"/>
                <a:tab pos="444500" algn="l"/>
              </a:tabLst>
              <a:defRPr/>
            </a:pPr>
            <a:r>
              <a:rPr lang="en-US" altLang="zh-CN" sz="1403" dirty="0">
                <a:solidFill>
                  <a:srgbClr val="000000"/>
                </a:solidFill>
                <a:latin typeface="Times New Roman" pitchFamily="18" charset="0"/>
                <a:ea typeface="+mn-ea"/>
                <a:cs typeface="Times New Roman" pitchFamily="18" charset="0"/>
              </a:rPr>
              <a:t>生产资源分配与</a:t>
            </a:r>
          </a:p>
          <a:p>
            <a:pPr fontAlgn="auto">
              <a:lnSpc>
                <a:spcPts val="1600"/>
              </a:lnSpc>
              <a:spcBef>
                <a:spcPts val="0"/>
              </a:spcBef>
              <a:spcAft>
                <a:spcPts val="0"/>
              </a:spcAft>
              <a:tabLst>
                <a:tab pos="88900" algn="l"/>
                <a:tab pos="444500" algn="l"/>
              </a:tabLst>
              <a:defRPr/>
            </a:pPr>
            <a:r>
              <a:rPr lang="en-US" altLang="zh-CN" dirty="0">
                <a:latin typeface="+mn-lt"/>
                <a:ea typeface="+mn-ea"/>
              </a:rPr>
              <a:t>		</a:t>
            </a:r>
            <a:r>
              <a:rPr lang="en-US" altLang="zh-CN" sz="1403" dirty="0">
                <a:solidFill>
                  <a:srgbClr val="000000"/>
                </a:solidFill>
                <a:latin typeface="Times New Roman" pitchFamily="18" charset="0"/>
                <a:ea typeface="+mn-ea"/>
                <a:cs typeface="Times New Roman" pitchFamily="18" charset="0"/>
              </a:rPr>
              <a:t>监控</a:t>
            </a: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900"/>
              </a:lnSpc>
              <a:spcBef>
                <a:spcPts val="0"/>
              </a:spcBef>
              <a:spcAft>
                <a:spcPts val="0"/>
              </a:spcAft>
              <a:tabLst>
                <a:tab pos="88900" algn="l"/>
                <a:tab pos="444500" algn="l"/>
              </a:tabLst>
              <a:defRPr/>
            </a:pPr>
            <a:r>
              <a:rPr lang="en-US" altLang="zh-CN" dirty="0">
                <a:latin typeface="+mn-lt"/>
                <a:ea typeface="+mn-ea"/>
              </a:rPr>
              <a:t>	</a:t>
            </a:r>
            <a:r>
              <a:rPr lang="en-US" altLang="zh-CN" sz="1403" dirty="0">
                <a:solidFill>
                  <a:srgbClr val="000000"/>
                </a:solidFill>
                <a:latin typeface="Times New Roman" pitchFamily="18" charset="0"/>
                <a:ea typeface="+mn-ea"/>
                <a:cs typeface="Times New Roman" pitchFamily="18" charset="0"/>
              </a:rPr>
              <a:t>作业员工管理</a:t>
            </a:r>
          </a:p>
        </p:txBody>
      </p:sp>
      <p:sp>
        <p:nvSpPr>
          <p:cNvPr id="30" name="TextBox 1"/>
          <p:cNvSpPr txBox="1"/>
          <p:nvPr/>
        </p:nvSpPr>
        <p:spPr>
          <a:xfrm>
            <a:off x="3149600" y="2565400"/>
            <a:ext cx="1244600" cy="1892300"/>
          </a:xfrm>
          <a:prstGeom prst="rect">
            <a:avLst/>
          </a:prstGeom>
          <a:noFill/>
        </p:spPr>
        <p:txBody>
          <a:bodyPr wrap="none" lIns="0" tIns="0" rIns="0">
            <a:spAutoFit/>
          </a:bodyPr>
          <a:lstStyle/>
          <a:p>
            <a:pPr fontAlgn="auto">
              <a:lnSpc>
                <a:spcPts val="1400"/>
              </a:lnSpc>
              <a:spcBef>
                <a:spcPts val="0"/>
              </a:spcBef>
              <a:spcAft>
                <a:spcPts val="0"/>
              </a:spcAft>
              <a:tabLst>
                <a:tab pos="88900" algn="l"/>
              </a:tabLst>
              <a:defRPr/>
            </a:pPr>
            <a:r>
              <a:rPr lang="en-US" altLang="zh-CN" sz="1403" dirty="0">
                <a:solidFill>
                  <a:srgbClr val="000000"/>
                </a:solidFill>
                <a:latin typeface="Times New Roman" pitchFamily="18" charset="0"/>
                <a:ea typeface="+mn-ea"/>
                <a:cs typeface="Times New Roman" pitchFamily="18" charset="0"/>
              </a:rPr>
              <a:t>作业计划和排产</a:t>
            </a: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000"/>
              </a:lnSpc>
              <a:spcBef>
                <a:spcPts val="0"/>
              </a:spcBef>
              <a:spcAft>
                <a:spcPts val="0"/>
              </a:spcAft>
              <a:defRPr/>
            </a:pPr>
            <a:endParaRPr lang="en-US" altLang="zh-CN" dirty="0">
              <a:latin typeface="+mn-lt"/>
              <a:ea typeface="+mn-ea"/>
            </a:endParaRPr>
          </a:p>
          <a:p>
            <a:pPr fontAlgn="auto">
              <a:lnSpc>
                <a:spcPts val="1500"/>
              </a:lnSpc>
              <a:spcBef>
                <a:spcPts val="0"/>
              </a:spcBef>
              <a:spcAft>
                <a:spcPts val="0"/>
              </a:spcAft>
              <a:tabLst>
                <a:tab pos="88900" algn="l"/>
              </a:tabLst>
              <a:defRPr/>
            </a:pPr>
            <a:r>
              <a:rPr lang="en-US" altLang="zh-CN" dirty="0">
                <a:latin typeface="+mn-lt"/>
                <a:ea typeface="+mn-ea"/>
              </a:rPr>
              <a:t>	</a:t>
            </a:r>
            <a:r>
              <a:rPr lang="en-US" altLang="zh-CN" sz="1403" dirty="0">
                <a:solidFill>
                  <a:srgbClr val="000000"/>
                </a:solidFill>
                <a:latin typeface="Times New Roman" pitchFamily="18" charset="0"/>
                <a:ea typeface="+mn-ea"/>
                <a:cs typeface="Times New Roman" pitchFamily="18" charset="0"/>
              </a:rPr>
              <a:t>产品质量管理</a:t>
            </a:r>
          </a:p>
        </p:txBody>
      </p:sp>
      <p:sp>
        <p:nvSpPr>
          <p:cNvPr id="31" name="TextBox 1"/>
          <p:cNvSpPr txBox="1"/>
          <p:nvPr/>
        </p:nvSpPr>
        <p:spPr>
          <a:xfrm>
            <a:off x="4775200" y="2565400"/>
            <a:ext cx="1333500" cy="1938338"/>
          </a:xfrm>
          <a:prstGeom prst="rect">
            <a:avLst/>
          </a:prstGeom>
          <a:noFill/>
        </p:spPr>
        <p:txBody>
          <a:bodyPr wrap="none" lIns="0" tIns="0" rIns="0">
            <a:spAutoFit/>
          </a:bodyPr>
          <a:lstStyle/>
          <a:p>
            <a:pPr>
              <a:lnSpc>
                <a:spcPts val="1400"/>
              </a:lnSpc>
              <a:tabLst>
                <a:tab pos="266700" algn="l"/>
                <a:tab pos="546100" algn="l"/>
              </a:tabLst>
            </a:pPr>
            <a:r>
              <a:rPr lang="en-US" altLang="zh-CN" sz="1400">
                <a:solidFill>
                  <a:srgbClr val="000000"/>
                </a:solidFill>
                <a:latin typeface="Times New Roman" pitchFamily="18" charset="0"/>
                <a:cs typeface="Times New Roman" pitchFamily="18" charset="0"/>
              </a:rPr>
              <a:t>工艺规格标准管</a:t>
            </a:r>
          </a:p>
          <a:p>
            <a:pPr>
              <a:lnSpc>
                <a:spcPts val="1600"/>
              </a:lnSpc>
              <a:tabLst>
                <a:tab pos="266700" algn="l"/>
                <a:tab pos="546100" algn="l"/>
              </a:tabLst>
            </a:pPr>
            <a:r>
              <a:rPr lang="en-US" altLang="zh-CN">
                <a:latin typeface="Calibri" pitchFamily="34" charset="0"/>
              </a:rPr>
              <a:t>		</a:t>
            </a:r>
            <a:r>
              <a:rPr lang="en-US" altLang="zh-CN" sz="1400">
                <a:solidFill>
                  <a:srgbClr val="000000"/>
                </a:solidFill>
                <a:latin typeface="Times New Roman" pitchFamily="18" charset="0"/>
                <a:cs typeface="Times New Roman" pitchFamily="18" charset="0"/>
              </a:rPr>
              <a:t>理</a:t>
            </a: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000"/>
              </a:lnSpc>
              <a:tabLst>
                <a:tab pos="266700" algn="l"/>
                <a:tab pos="546100" algn="l"/>
              </a:tabLst>
            </a:pPr>
            <a:endParaRPr lang="en-US" altLang="zh-CN">
              <a:latin typeface="Calibri" pitchFamily="34" charset="0"/>
            </a:endParaRPr>
          </a:p>
          <a:p>
            <a:pPr>
              <a:lnSpc>
                <a:spcPts val="1900"/>
              </a:lnSpc>
              <a:tabLst>
                <a:tab pos="266700" algn="l"/>
                <a:tab pos="546100" algn="l"/>
              </a:tabLst>
            </a:pPr>
            <a:r>
              <a:rPr lang="en-US" altLang="zh-CN">
                <a:latin typeface="Calibri" pitchFamily="34" charset="0"/>
              </a:rPr>
              <a:t>	</a:t>
            </a:r>
            <a:r>
              <a:rPr lang="zh-CN" altLang="en-US" sz="1400">
                <a:solidFill>
                  <a:srgbClr val="000000"/>
                </a:solidFill>
                <a:latin typeface="Times New Roman" pitchFamily="18" charset="0"/>
                <a:cs typeface="Times New Roman" pitchFamily="18" charset="0"/>
              </a:rPr>
              <a:t>生产过程管理</a:t>
            </a:r>
          </a:p>
        </p:txBody>
      </p:sp>
      <p:sp>
        <p:nvSpPr>
          <p:cNvPr id="1024" name="TextBox 1"/>
          <p:cNvSpPr txBox="1"/>
          <p:nvPr/>
        </p:nvSpPr>
        <p:spPr>
          <a:xfrm>
            <a:off x="6372225" y="2565400"/>
            <a:ext cx="1257300" cy="1938338"/>
          </a:xfrm>
          <a:prstGeom prst="rect">
            <a:avLst/>
          </a:prstGeom>
          <a:noFill/>
        </p:spPr>
        <p:txBody>
          <a:bodyPr lIns="0" tIns="0" rIns="0">
            <a:spAutoFit/>
          </a:bodyPr>
          <a:lstStyle/>
          <a:p>
            <a:pPr>
              <a:lnSpc>
                <a:spcPts val="1400"/>
              </a:lnSpc>
            </a:pPr>
            <a:r>
              <a:rPr lang="zh-CN" altLang="en-US" sz="1400">
                <a:solidFill>
                  <a:srgbClr val="000000"/>
                </a:solidFill>
                <a:latin typeface="Times New Roman" pitchFamily="18" charset="0"/>
                <a:cs typeface="Times New Roman" pitchFamily="18" charset="0"/>
              </a:rPr>
              <a:t>机器</a:t>
            </a:r>
            <a:r>
              <a:rPr lang="en-US" altLang="zh-CN" sz="1400">
                <a:solidFill>
                  <a:srgbClr val="000000"/>
                </a:solidFill>
                <a:latin typeface="Times New Roman" pitchFamily="18" charset="0"/>
                <a:cs typeface="Times New Roman" pitchFamily="18" charset="0"/>
              </a:rPr>
              <a:t>数据采集</a:t>
            </a: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000"/>
              </a:lnSpc>
            </a:pPr>
            <a:endParaRPr lang="en-US" altLang="zh-CN">
              <a:latin typeface="Calibri" pitchFamily="34" charset="0"/>
            </a:endParaRPr>
          </a:p>
          <a:p>
            <a:pPr>
              <a:lnSpc>
                <a:spcPts val="1500"/>
              </a:lnSpc>
            </a:pPr>
            <a:r>
              <a:rPr lang="zh-CN" altLang="en-US" sz="1400">
                <a:solidFill>
                  <a:srgbClr val="000000"/>
                </a:solidFill>
                <a:latin typeface="Times New Roman" pitchFamily="18" charset="0"/>
                <a:cs typeface="Times New Roman" pitchFamily="18" charset="0"/>
              </a:rPr>
              <a:t>机器设备维护</a:t>
            </a:r>
          </a:p>
        </p:txBody>
      </p:sp>
      <p:sp>
        <p:nvSpPr>
          <p:cNvPr id="1025" name="TextBox 1"/>
          <p:cNvSpPr txBox="1"/>
          <p:nvPr/>
        </p:nvSpPr>
        <p:spPr>
          <a:xfrm>
            <a:off x="2590800" y="6019800"/>
            <a:ext cx="711200" cy="177800"/>
          </a:xfrm>
          <a:prstGeom prst="rect">
            <a:avLst/>
          </a:prstGeom>
          <a:noFill/>
        </p:spPr>
        <p:txBody>
          <a:bodyPr wrap="none" lIns="0" tIns="0" rIns="0">
            <a:spAutoFit/>
          </a:bodyPr>
          <a:lstStyle/>
          <a:p>
            <a:pPr fontAlgn="auto">
              <a:lnSpc>
                <a:spcPts val="1400"/>
              </a:lnSpc>
              <a:spcBef>
                <a:spcPts val="0"/>
              </a:spcBef>
              <a:spcAft>
                <a:spcPts val="0"/>
              </a:spcAft>
              <a:defRPr/>
            </a:pPr>
            <a:r>
              <a:rPr lang="en-US" altLang="zh-CN" sz="1406" dirty="0">
                <a:solidFill>
                  <a:srgbClr val="000000"/>
                </a:solidFill>
                <a:latin typeface="Times New Roman" pitchFamily="18" charset="0"/>
                <a:ea typeface="+mn-ea"/>
                <a:cs typeface="Times New Roman" pitchFamily="18" charset="0"/>
              </a:rPr>
              <a:t>绩效分析</a:t>
            </a:r>
          </a:p>
        </p:txBody>
      </p:sp>
      <p:sp>
        <p:nvSpPr>
          <p:cNvPr id="1026" name="TextBox 1"/>
          <p:cNvSpPr txBox="1"/>
          <p:nvPr/>
        </p:nvSpPr>
        <p:spPr>
          <a:xfrm>
            <a:off x="4051300" y="6019800"/>
            <a:ext cx="1066800" cy="177800"/>
          </a:xfrm>
          <a:prstGeom prst="rect">
            <a:avLst/>
          </a:prstGeom>
          <a:noFill/>
        </p:spPr>
        <p:txBody>
          <a:bodyPr wrap="none" lIns="0" tIns="0" rIns="0">
            <a:spAutoFit/>
          </a:bodyPr>
          <a:lstStyle/>
          <a:p>
            <a:pPr fontAlgn="auto">
              <a:lnSpc>
                <a:spcPts val="1400"/>
              </a:lnSpc>
              <a:spcBef>
                <a:spcPts val="0"/>
              </a:spcBef>
              <a:spcAft>
                <a:spcPts val="0"/>
              </a:spcAft>
              <a:defRPr/>
            </a:pPr>
            <a:r>
              <a:rPr lang="en-US" altLang="zh-CN" sz="1406" dirty="0">
                <a:solidFill>
                  <a:srgbClr val="000000"/>
                </a:solidFill>
                <a:latin typeface="Times New Roman" pitchFamily="18" charset="0"/>
                <a:ea typeface="+mn-ea"/>
                <a:cs typeface="Times New Roman" pitchFamily="18" charset="0"/>
              </a:rPr>
              <a:t>生产单元调度</a:t>
            </a:r>
          </a:p>
        </p:txBody>
      </p:sp>
      <p:sp>
        <p:nvSpPr>
          <p:cNvPr id="1028" name="TextBox 1"/>
          <p:cNvSpPr txBox="1"/>
          <p:nvPr/>
        </p:nvSpPr>
        <p:spPr>
          <a:xfrm>
            <a:off x="5724525" y="6021388"/>
            <a:ext cx="1076325" cy="225425"/>
          </a:xfrm>
          <a:prstGeom prst="rect">
            <a:avLst/>
          </a:prstGeom>
          <a:noFill/>
        </p:spPr>
        <p:txBody>
          <a:bodyPr wrap="none" lIns="0" tIns="0" rIns="0">
            <a:spAutoFit/>
          </a:bodyPr>
          <a:lstStyle/>
          <a:p>
            <a:pPr fontAlgn="auto">
              <a:lnSpc>
                <a:spcPts val="1400"/>
              </a:lnSpc>
              <a:spcBef>
                <a:spcPts val="0"/>
              </a:spcBef>
              <a:spcAft>
                <a:spcPts val="0"/>
              </a:spcAft>
              <a:defRPr/>
            </a:pPr>
            <a:r>
              <a:rPr lang="en-US" altLang="zh-CN" sz="1406" dirty="0" err="1">
                <a:solidFill>
                  <a:srgbClr val="000000"/>
                </a:solidFill>
                <a:latin typeface="Times New Roman" pitchFamily="18" charset="0"/>
                <a:ea typeface="+mn-ea"/>
                <a:cs typeface="Times New Roman" pitchFamily="18" charset="0"/>
              </a:rPr>
              <a:t>产品</a:t>
            </a:r>
            <a:r>
              <a:rPr lang="zh-CN" altLang="en-US" sz="1406" dirty="0">
                <a:solidFill>
                  <a:srgbClr val="000000"/>
                </a:solidFill>
                <a:latin typeface="Times New Roman" pitchFamily="18" charset="0"/>
                <a:ea typeface="+mn-ea"/>
                <a:cs typeface="Times New Roman" pitchFamily="18" charset="0"/>
              </a:rPr>
              <a:t>质量</a:t>
            </a:r>
            <a:r>
              <a:rPr lang="en-US" altLang="zh-CN" sz="1406" dirty="0" err="1">
                <a:solidFill>
                  <a:srgbClr val="000000"/>
                </a:solidFill>
                <a:latin typeface="Times New Roman" pitchFamily="18" charset="0"/>
                <a:ea typeface="+mn-ea"/>
                <a:cs typeface="Times New Roman" pitchFamily="18" charset="0"/>
              </a:rPr>
              <a:t>跟踪</a:t>
            </a:r>
            <a:endParaRPr lang="en-US" altLang="zh-CN" sz="1406" dirty="0">
              <a:solidFill>
                <a:srgbClr val="000000"/>
              </a:solidFill>
              <a:latin typeface="Times New Roman" pitchFamily="18" charset="0"/>
              <a:ea typeface="+mn-ea"/>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文本占位符 3"/>
          <p:cNvSpPr>
            <a:spLocks noGrp="1"/>
          </p:cNvSpPr>
          <p:nvPr>
            <p:ph type="body" sz="quarter" idx="10"/>
          </p:nvPr>
        </p:nvSpPr>
        <p:spPr>
          <a:xfrm>
            <a:off x="239713" y="3643313"/>
            <a:ext cx="5997575" cy="644525"/>
          </a:xfrm>
        </p:spPr>
        <p:txBody>
          <a:bodyPr/>
          <a:lstStyle/>
          <a:p>
            <a:pPr eaLnBrk="1" hangingPunct="1"/>
            <a:r>
              <a:rPr lang="zh-CN" altLang="en-US" smtClean="0">
                <a:latin typeface="Arial Unicode MS"/>
                <a:ea typeface="Arial Unicode MS"/>
                <a:cs typeface="Arial Unicode MS"/>
              </a:rPr>
              <a:t>第二章 </a:t>
            </a:r>
            <a:r>
              <a:rPr lang="zh-CN" altLang="en-US" b="0" smtClean="0">
                <a:latin typeface="Arial Unicode MS"/>
                <a:ea typeface="Arial Unicode MS"/>
                <a:cs typeface="Arial Unicode MS"/>
              </a:rPr>
              <a:t>生产执行系统</a:t>
            </a:r>
            <a:r>
              <a:rPr lang="en-US" altLang="zh-CN" b="0" smtClean="0">
                <a:latin typeface="Arial Unicode MS"/>
                <a:ea typeface="Arial Unicode MS"/>
                <a:cs typeface="Arial Unicode MS"/>
              </a:rPr>
              <a:t>MES</a:t>
            </a:r>
            <a:endParaRPr lang="zh-CN" altLang="en-US" smtClean="0">
              <a:latin typeface="Arial Unicode MS"/>
              <a:ea typeface="Arial Unicode MS"/>
              <a:cs typeface="Arial Unicode MS"/>
            </a:endParaRP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3"/>
          <p:cNvSpPr>
            <a:spLocks noGrp="1"/>
          </p:cNvSpPr>
          <p:nvPr>
            <p:ph type="title"/>
          </p:nvPr>
        </p:nvSpPr>
        <p:spPr>
          <a:xfrm>
            <a:off x="0" y="192088"/>
            <a:ext cx="8828088" cy="817562"/>
          </a:xfrm>
        </p:spPr>
        <p:txBody>
          <a:bodyPr/>
          <a:lstStyle/>
          <a:p>
            <a:pPr eaLnBrk="1" hangingPunct="1"/>
            <a:r>
              <a:rPr altLang="zh-CN" smtClean="0">
                <a:solidFill>
                  <a:srgbClr val="002060"/>
                </a:solidFill>
                <a:latin typeface="Arial Unicode MS"/>
                <a:ea typeface="Arial Unicode MS"/>
                <a:cs typeface="Arial Unicode MS"/>
              </a:rPr>
              <a:t>MES</a:t>
            </a:r>
            <a:r>
              <a:rPr lang="zh-CN" altLang="en-US" smtClean="0">
                <a:solidFill>
                  <a:srgbClr val="002060"/>
                </a:solidFill>
                <a:latin typeface="Arial Unicode MS"/>
                <a:ea typeface="Arial Unicode MS"/>
                <a:cs typeface="Arial Unicode MS"/>
              </a:rPr>
              <a:t>系统简介</a:t>
            </a:r>
          </a:p>
        </p:txBody>
      </p:sp>
      <p:sp>
        <p:nvSpPr>
          <p:cNvPr id="26626" name="矩形 5"/>
          <p:cNvSpPr>
            <a:spLocks noChangeArrowheads="1"/>
          </p:cNvSpPr>
          <p:nvPr/>
        </p:nvSpPr>
        <p:spPr bwMode="auto">
          <a:xfrm>
            <a:off x="250825" y="1052513"/>
            <a:ext cx="8497888" cy="5473700"/>
          </a:xfrm>
          <a:prstGeom prst="rect">
            <a:avLst/>
          </a:prstGeom>
          <a:noFill/>
          <a:ln w="9525">
            <a:noFill/>
            <a:miter lim="800000"/>
            <a:headEnd/>
            <a:tailEnd/>
          </a:ln>
        </p:spPr>
        <p:txBody>
          <a:bodyPr>
            <a:spAutoFit/>
          </a:bodyPr>
          <a:lstStyle/>
          <a:p>
            <a:r>
              <a:rPr lang="zh-CN" altLang="en-US" sz="1600">
                <a:latin typeface="Arial Unicode MS"/>
                <a:ea typeface="Arial Unicode MS"/>
                <a:cs typeface="Arial Unicode MS"/>
              </a:rPr>
              <a:t>设备采用无线联网，结合</a:t>
            </a:r>
            <a:r>
              <a:rPr lang="en-US" altLang="zh-CN" sz="1600">
                <a:latin typeface="Arial Unicode MS"/>
                <a:ea typeface="Arial Unicode MS"/>
                <a:cs typeface="Arial Unicode MS"/>
              </a:rPr>
              <a:t>MES</a:t>
            </a:r>
            <a:r>
              <a:rPr lang="zh-CN" altLang="en-US" sz="1600">
                <a:latin typeface="Arial Unicode MS"/>
                <a:ea typeface="Arial Unicode MS"/>
                <a:cs typeface="Arial Unicode MS"/>
              </a:rPr>
              <a:t>系统，对工厂的机器设备进行全面整合的联网一体化管理，帮助客户提升管理价值，减少现场浪费，提高生产效率，改善企业形象。注塑机本身带</a:t>
            </a:r>
            <a:r>
              <a:rPr lang="en-US" altLang="zh-CN" sz="1600">
                <a:latin typeface="Arial Unicode MS"/>
                <a:ea typeface="Arial Unicode MS"/>
                <a:cs typeface="Arial Unicode MS"/>
              </a:rPr>
              <a:t>MODBUS</a:t>
            </a:r>
            <a:r>
              <a:rPr lang="zh-CN" altLang="en-US" sz="1600">
                <a:latin typeface="Arial Unicode MS"/>
                <a:ea typeface="Arial Unicode MS"/>
                <a:cs typeface="Arial Unicode MS"/>
              </a:rPr>
              <a:t>工业控制总线数据或最基本状态信号输出，显示其工作状态：如开机、运行、暂停，我们通过输出连接到输入输出控制板的输入端，那么这台冲压、注塑机的状态信息就可以通过无线方式实时上传数据采集总线，管理人员可以轻松通过图示方式监控设备运行状态。然后，我们应用输入输出控制板的电流、电压、温湿度检测，实时向</a:t>
            </a:r>
            <a:r>
              <a:rPr lang="en-US" altLang="zh-CN" sz="1600">
                <a:latin typeface="Arial Unicode MS"/>
                <a:ea typeface="Arial Unicode MS"/>
                <a:cs typeface="Arial Unicode MS"/>
              </a:rPr>
              <a:t>MES</a:t>
            </a:r>
            <a:r>
              <a:rPr lang="zh-CN" altLang="en-US" sz="1600">
                <a:latin typeface="Arial Unicode MS"/>
                <a:ea typeface="Arial Unicode MS"/>
                <a:cs typeface="Arial Unicode MS"/>
              </a:rPr>
              <a:t>发送电流电压变化信息， 通过模拟运行中</a:t>
            </a:r>
            <a:r>
              <a:rPr lang="en-US" altLang="zh-CN" sz="1600">
                <a:latin typeface="Arial Unicode MS"/>
                <a:ea typeface="Arial Unicode MS"/>
                <a:cs typeface="Arial Unicode MS"/>
              </a:rPr>
              <a:t>PLC</a:t>
            </a:r>
            <a:r>
              <a:rPr lang="zh-CN" altLang="en-US" sz="1600">
                <a:latin typeface="Arial Unicode MS"/>
                <a:ea typeface="Arial Unicode MS"/>
                <a:cs typeface="Arial Unicode MS"/>
              </a:rPr>
              <a:t>主控制器指示灯的闪、灭情况，自动根据模具开合模情况进行生产数量的统计。数据采集终端数据采集之后，通过无线网络自动向</a:t>
            </a:r>
            <a:r>
              <a:rPr lang="en-US" altLang="zh-CN" sz="1600">
                <a:latin typeface="Arial Unicode MS"/>
                <a:ea typeface="Arial Unicode MS"/>
                <a:cs typeface="Arial Unicode MS"/>
              </a:rPr>
              <a:t>MES</a:t>
            </a:r>
            <a:r>
              <a:rPr lang="zh-CN" altLang="en-US" sz="1600">
                <a:latin typeface="Arial Unicode MS"/>
                <a:ea typeface="Arial Unicode MS"/>
                <a:cs typeface="Arial Unicode MS"/>
              </a:rPr>
              <a:t>数据采集总线服务器发送，然后系统对数据进行统计分析。</a:t>
            </a:r>
            <a:endParaRPr lang="en-US" altLang="zh-CN" sz="1600">
              <a:latin typeface="Arial Unicode MS"/>
              <a:ea typeface="Arial Unicode MS"/>
              <a:cs typeface="Arial Unicode MS"/>
            </a:endParaRPr>
          </a:p>
          <a:p>
            <a:endParaRPr lang="en-US" altLang="zh-TW"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采用多层分布式架构，支持基于</a:t>
            </a:r>
            <a:r>
              <a:rPr lang="en-US" altLang="zh-TW" sz="1600">
                <a:latin typeface="Arial Unicode MS"/>
                <a:ea typeface="Arial Unicode MS"/>
                <a:cs typeface="Arial Unicode MS"/>
              </a:rPr>
              <a:t>TCP/IP</a:t>
            </a:r>
            <a:r>
              <a:rPr lang="zh-TW" altLang="en-US" sz="1600">
                <a:latin typeface="Arial Unicode MS"/>
                <a:ea typeface="Arial Unicode MS"/>
                <a:cs typeface="Arial Unicode MS"/>
              </a:rPr>
              <a:t>、</a:t>
            </a:r>
            <a:r>
              <a:rPr lang="en-US" altLang="zh-TW" sz="1600">
                <a:latin typeface="Arial Unicode MS"/>
                <a:ea typeface="Arial Unicode MS"/>
                <a:cs typeface="Arial Unicode MS"/>
              </a:rPr>
              <a:t>Http</a:t>
            </a:r>
            <a:r>
              <a:rPr lang="zh-TW" altLang="en-US" sz="1600">
                <a:latin typeface="Arial Unicode MS"/>
                <a:ea typeface="Arial Unicode MS"/>
                <a:cs typeface="Arial Unicode MS"/>
              </a:rPr>
              <a:t>协议的</a:t>
            </a:r>
            <a:r>
              <a:rPr lang="en-US" altLang="zh-TW" sz="1600">
                <a:latin typeface="Arial Unicode MS"/>
                <a:ea typeface="Arial Unicode MS"/>
                <a:cs typeface="Arial Unicode MS"/>
              </a:rPr>
              <a:t>Internet</a:t>
            </a:r>
            <a:r>
              <a:rPr lang="zh-CN" altLang="en-US" sz="1600">
                <a:latin typeface="Arial Unicode MS"/>
                <a:ea typeface="Arial Unicode MS"/>
                <a:cs typeface="Arial Unicode MS"/>
              </a:rPr>
              <a:t>远程数据分享。</a:t>
            </a:r>
            <a:endParaRPr lang="en-US" altLang="zh-CN" sz="1600">
              <a:latin typeface="Arial Unicode MS"/>
              <a:ea typeface="Arial Unicode MS"/>
              <a:cs typeface="Arial Unicode MS"/>
            </a:endParaRPr>
          </a:p>
          <a:p>
            <a:pPr eaLnBrk="0" hangingPunct="0">
              <a:lnSpc>
                <a:spcPct val="120000"/>
              </a:lnSpc>
              <a:buFont typeface="Arial" charset="0"/>
              <a:buChar char="•"/>
            </a:pPr>
            <a:r>
              <a:rPr lang="zh-CN" altLang="en-US" sz="1600">
                <a:latin typeface="Arial Unicode MS"/>
                <a:ea typeface="Arial Unicode MS"/>
                <a:cs typeface="Arial Unicode MS"/>
              </a:rPr>
              <a:t>适合多任务厂、多公司的集团企业使用。</a:t>
            </a:r>
            <a:endParaRPr lang="en-US" altLang="zh-CN" sz="1600">
              <a:latin typeface="Arial Unicode MS"/>
              <a:ea typeface="Arial Unicode MS"/>
              <a:cs typeface="Arial Unicode MS"/>
            </a:endParaRPr>
          </a:p>
          <a:p>
            <a:pPr eaLnBrk="0" hangingPunct="0">
              <a:lnSpc>
                <a:spcPct val="120000"/>
              </a:lnSpc>
              <a:buFont typeface="Arial" charset="0"/>
              <a:buChar char="•"/>
            </a:pPr>
            <a:r>
              <a:rPr lang="zh-CN" altLang="en-US" sz="1600">
                <a:latin typeface="Arial Unicode MS"/>
                <a:ea typeface="Arial Unicode MS"/>
                <a:cs typeface="Arial Unicode MS"/>
              </a:rPr>
              <a:t>支持</a:t>
            </a:r>
            <a:r>
              <a:rPr lang="en-US" altLang="zh-TW" sz="1600">
                <a:latin typeface="Arial Unicode MS"/>
                <a:ea typeface="Arial Unicode MS"/>
                <a:cs typeface="Arial Unicode MS"/>
              </a:rPr>
              <a:t>ADSL</a:t>
            </a:r>
            <a:r>
              <a:rPr lang="zh-TW" altLang="en-US" sz="1600">
                <a:latin typeface="Arial Unicode MS"/>
                <a:ea typeface="Arial Unicode MS"/>
                <a:cs typeface="Arial Unicode MS"/>
              </a:rPr>
              <a:t>等</a:t>
            </a:r>
            <a:r>
              <a:rPr lang="en-US" altLang="zh-TW" sz="1600">
                <a:latin typeface="Arial Unicode MS"/>
                <a:ea typeface="Arial Unicode MS"/>
                <a:cs typeface="Arial Unicode MS"/>
              </a:rPr>
              <a:t>Internet</a:t>
            </a:r>
            <a:r>
              <a:rPr lang="zh-TW" altLang="en-US" sz="1600">
                <a:latin typeface="Arial Unicode MS"/>
                <a:ea typeface="Arial Unicode MS"/>
                <a:cs typeface="Arial Unicode MS"/>
              </a:rPr>
              <a:t>上网环境下的异地远程登录，系统稳定，具备高扩展性。</a:t>
            </a:r>
            <a:endParaRPr lang="zh-CN" altLang="en-US"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支持</a:t>
            </a:r>
            <a:r>
              <a:rPr lang="en-US" altLang="zh-TW" sz="1600">
                <a:latin typeface="Arial Unicode MS"/>
                <a:ea typeface="Arial Unicode MS"/>
                <a:cs typeface="Arial Unicode MS"/>
              </a:rPr>
              <a:t>500</a:t>
            </a:r>
            <a:r>
              <a:rPr lang="zh-TW" altLang="en-US" sz="1600">
                <a:latin typeface="Arial Unicode MS"/>
                <a:ea typeface="Arial Unicode MS"/>
                <a:cs typeface="Arial Unicode MS"/>
              </a:rPr>
              <a:t>并发用户在线使用，客户端模块功能独立，可自动升级，安装与维护简便</a:t>
            </a:r>
            <a:endParaRPr lang="zh-CN" altLang="en-US"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支持国际标准化语言</a:t>
            </a:r>
            <a:r>
              <a:rPr lang="zh-CN" altLang="en-US" sz="1600">
                <a:latin typeface="Arial Unicode MS"/>
                <a:ea typeface="Arial Unicode MS"/>
                <a:cs typeface="Arial Unicode MS"/>
              </a:rPr>
              <a:t>（</a:t>
            </a:r>
            <a:r>
              <a:rPr lang="en-US" altLang="zh-CN" sz="1600">
                <a:latin typeface="Arial Unicode MS"/>
                <a:ea typeface="Arial Unicode MS"/>
                <a:cs typeface="Arial Unicode MS"/>
              </a:rPr>
              <a:t>Unicode</a:t>
            </a:r>
            <a:r>
              <a:rPr lang="zh-CN" altLang="en-US" sz="1600">
                <a:latin typeface="Arial Unicode MS"/>
                <a:ea typeface="Arial Unicode MS"/>
                <a:cs typeface="Arial Unicode MS"/>
              </a:rPr>
              <a:t>）</a:t>
            </a:r>
            <a:r>
              <a:rPr lang="zh-TW" altLang="en-US" sz="1600">
                <a:latin typeface="Arial Unicode MS"/>
                <a:ea typeface="Arial Unicode MS"/>
                <a:cs typeface="Arial Unicode MS"/>
              </a:rPr>
              <a:t>，支持中文简体、繁体、英文等。</a:t>
            </a:r>
            <a:endParaRPr lang="zh-CN" altLang="en-US"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提供自定义报表生成器，快速满足个性化的报表需求。</a:t>
            </a:r>
            <a:endParaRPr lang="zh-CN" altLang="en-US" sz="1600">
              <a:latin typeface="Arial Unicode MS"/>
              <a:ea typeface="Arial Unicode MS"/>
              <a:cs typeface="Arial Unicode MS"/>
            </a:endParaRPr>
          </a:p>
          <a:p>
            <a:pPr eaLnBrk="0" hangingPunct="0">
              <a:lnSpc>
                <a:spcPct val="120000"/>
              </a:lnSpc>
              <a:buFont typeface="Arial" charset="0"/>
              <a:buChar char="•"/>
            </a:pPr>
            <a:r>
              <a:rPr lang="zh-CN" altLang="en-US" sz="1600">
                <a:latin typeface="Arial Unicode MS"/>
                <a:ea typeface="Arial Unicode MS"/>
                <a:cs typeface="Arial Unicode MS"/>
              </a:rPr>
              <a:t>权限控制严密，提供岗位、功能、数据等权限控制。允许调整</a:t>
            </a:r>
            <a:r>
              <a:rPr lang="en-US" altLang="zh-TW" sz="1600">
                <a:latin typeface="Arial Unicode MS"/>
                <a:ea typeface="Arial Unicode MS"/>
                <a:cs typeface="Arial Unicode MS"/>
              </a:rPr>
              <a:t>ERP</a:t>
            </a:r>
            <a:r>
              <a:rPr lang="zh-TW" altLang="en-US" sz="1600">
                <a:latin typeface="Arial Unicode MS"/>
                <a:ea typeface="Arial Unicode MS"/>
                <a:cs typeface="Arial Unicode MS"/>
              </a:rPr>
              <a:t>作业流程，自定义系统流程图。</a:t>
            </a:r>
            <a:endParaRPr lang="zh-CN" altLang="en-US"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线上事件自动监控，提供消息管理器功能，方便各个部门间的通讯。</a:t>
            </a:r>
            <a:endParaRPr lang="zh-CN" altLang="en-US" sz="1600">
              <a:latin typeface="Arial Unicode MS"/>
              <a:ea typeface="Arial Unicode MS"/>
              <a:cs typeface="Arial Unicode MS"/>
            </a:endParaRPr>
          </a:p>
          <a:p>
            <a:pPr eaLnBrk="0" hangingPunct="0">
              <a:lnSpc>
                <a:spcPct val="120000"/>
              </a:lnSpc>
              <a:buFont typeface="Arial" charset="0"/>
              <a:buChar char="•"/>
            </a:pPr>
            <a:r>
              <a:rPr lang="zh-TW" altLang="en-US" sz="1600">
                <a:latin typeface="Arial Unicode MS"/>
                <a:ea typeface="Arial Unicode MS"/>
                <a:cs typeface="Arial Unicode MS"/>
              </a:rPr>
              <a:t>支持二次开发，系统开发框架可以开放给用户。</a:t>
            </a:r>
            <a:endParaRPr lang="zh-CN" altLang="en-US" sz="1600">
              <a:latin typeface="Arial Unicode MS"/>
              <a:ea typeface="Arial Unicode MS"/>
              <a:cs typeface="Arial Unicode MS"/>
            </a:endParaRP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a:off x="12700" y="61913"/>
            <a:ext cx="3619500" cy="3908425"/>
          </a:xfrm>
          <a:custGeom>
            <a:avLst/>
            <a:gdLst>
              <a:gd name="connsiteX0" fmla="*/ 3620022 w 3620022"/>
              <a:gd name="connsiteY0" fmla="*/ 12526 h 3908121"/>
              <a:gd name="connsiteX1" fmla="*/ 3620022 w 3620022"/>
              <a:gd name="connsiteY1" fmla="*/ 2329841 h 3908121"/>
              <a:gd name="connsiteX2" fmla="*/ 2129425 w 3620022"/>
              <a:gd name="connsiteY2" fmla="*/ 3908121 h 3908121"/>
              <a:gd name="connsiteX3" fmla="*/ 0 w 3620022"/>
              <a:gd name="connsiteY3" fmla="*/ 3908121 h 3908121"/>
              <a:gd name="connsiteX4" fmla="*/ 0 w 3620022"/>
              <a:gd name="connsiteY4" fmla="*/ 0 h 3908121"/>
              <a:gd name="connsiteX5" fmla="*/ 3620022 w 3620022"/>
              <a:gd name="connsiteY5" fmla="*/ 12526 h 3908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0022" h="3908121">
                <a:moveTo>
                  <a:pt x="3620022" y="12526"/>
                </a:moveTo>
                <a:lnTo>
                  <a:pt x="3620022" y="2329841"/>
                </a:lnTo>
                <a:lnTo>
                  <a:pt x="2129425" y="3908121"/>
                </a:lnTo>
                <a:lnTo>
                  <a:pt x="0" y="3908121"/>
                </a:lnTo>
                <a:lnTo>
                  <a:pt x="0" y="0"/>
                </a:lnTo>
                <a:lnTo>
                  <a:pt x="3620022" y="12526"/>
                </a:lnTo>
                <a:close/>
              </a:path>
            </a:pathLst>
          </a:cu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800" dirty="0"/>
          </a:p>
        </p:txBody>
      </p:sp>
      <p:sp>
        <p:nvSpPr>
          <p:cNvPr id="3" name="任意多边形 2"/>
          <p:cNvSpPr/>
          <p:nvPr/>
        </p:nvSpPr>
        <p:spPr>
          <a:xfrm>
            <a:off x="25400" y="3970338"/>
            <a:ext cx="7126288" cy="2392362"/>
          </a:xfrm>
          <a:custGeom>
            <a:avLst/>
            <a:gdLst>
              <a:gd name="connsiteX0" fmla="*/ 12526 w 7127310"/>
              <a:gd name="connsiteY0" fmla="*/ 37578 h 2392471"/>
              <a:gd name="connsiteX1" fmla="*/ 5498926 w 7127310"/>
              <a:gd name="connsiteY1" fmla="*/ 0 h 2392471"/>
              <a:gd name="connsiteX2" fmla="*/ 7114784 w 7127310"/>
              <a:gd name="connsiteY2" fmla="*/ 1290181 h 2392471"/>
              <a:gd name="connsiteX3" fmla="*/ 7127310 w 7127310"/>
              <a:gd name="connsiteY3" fmla="*/ 2379945 h 2392471"/>
              <a:gd name="connsiteX4" fmla="*/ 1490597 w 7127310"/>
              <a:gd name="connsiteY4" fmla="*/ 2392471 h 2392471"/>
              <a:gd name="connsiteX5" fmla="*/ 0 w 7127310"/>
              <a:gd name="connsiteY5" fmla="*/ 1553227 h 2392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27310" h="2392471">
                <a:moveTo>
                  <a:pt x="12526" y="37578"/>
                </a:moveTo>
                <a:lnTo>
                  <a:pt x="5498926" y="0"/>
                </a:lnTo>
                <a:lnTo>
                  <a:pt x="7114784" y="1290181"/>
                </a:lnTo>
                <a:lnTo>
                  <a:pt x="7127310" y="2379945"/>
                </a:lnTo>
                <a:lnTo>
                  <a:pt x="1490597" y="2392471"/>
                </a:lnTo>
                <a:lnTo>
                  <a:pt x="0" y="1553227"/>
                </a:lnTo>
              </a:path>
            </a:pathLst>
          </a:custGeom>
          <a:solidFill>
            <a:schemeClr val="accent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任意多边形 1"/>
          <p:cNvSpPr/>
          <p:nvPr/>
        </p:nvSpPr>
        <p:spPr>
          <a:xfrm>
            <a:off x="3729038" y="123825"/>
            <a:ext cx="5437187" cy="5788025"/>
          </a:xfrm>
          <a:custGeom>
            <a:avLst/>
            <a:gdLst>
              <a:gd name="connsiteX0" fmla="*/ 0 w 5436296"/>
              <a:gd name="connsiteY0" fmla="*/ 0 h 5787025"/>
              <a:gd name="connsiteX1" fmla="*/ 0 w 5436296"/>
              <a:gd name="connsiteY1" fmla="*/ 2317315 h 5787025"/>
              <a:gd name="connsiteX2" fmla="*/ 4409162 w 5436296"/>
              <a:gd name="connsiteY2" fmla="*/ 5787025 h 5787025"/>
              <a:gd name="connsiteX3" fmla="*/ 5436296 w 5436296"/>
              <a:gd name="connsiteY3" fmla="*/ 5761973 h 5787025"/>
              <a:gd name="connsiteX4" fmla="*/ 5436296 w 5436296"/>
              <a:gd name="connsiteY4" fmla="*/ 0 h 5787025"/>
              <a:gd name="connsiteX5" fmla="*/ 0 w 5436296"/>
              <a:gd name="connsiteY5" fmla="*/ 0 h 578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36296" h="5787025">
                <a:moveTo>
                  <a:pt x="0" y="0"/>
                </a:moveTo>
                <a:lnTo>
                  <a:pt x="0" y="2317315"/>
                </a:lnTo>
                <a:lnTo>
                  <a:pt x="4409162" y="5787025"/>
                </a:lnTo>
                <a:lnTo>
                  <a:pt x="5436296" y="5761973"/>
                </a:lnTo>
                <a:lnTo>
                  <a:pt x="5436296" y="0"/>
                </a:lnTo>
                <a:lnTo>
                  <a:pt x="0" y="0"/>
                </a:lnTo>
                <a:close/>
              </a:path>
            </a:pathLst>
          </a:custGeom>
          <a:solidFill>
            <a:schemeClr val="accent5">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800" dirty="0"/>
          </a:p>
        </p:txBody>
      </p:sp>
      <p:grpSp>
        <p:nvGrpSpPr>
          <p:cNvPr id="28676" name="Group 245"/>
          <p:cNvGrpSpPr>
            <a:grpSpLocks/>
          </p:cNvGrpSpPr>
          <p:nvPr/>
        </p:nvGrpSpPr>
        <p:grpSpPr bwMode="auto">
          <a:xfrm>
            <a:off x="3517900" y="2771775"/>
            <a:ext cx="922338" cy="1055688"/>
            <a:chOff x="1838197" y="3310187"/>
            <a:chExt cx="922150" cy="1055293"/>
          </a:xfrm>
        </p:grpSpPr>
        <p:pic>
          <p:nvPicPr>
            <p:cNvPr id="28710" name="Picture 57" descr="Misc-Database-3-icon.png"/>
            <p:cNvPicPr>
              <a:picLocks noChangeAspect="1"/>
            </p:cNvPicPr>
            <p:nvPr/>
          </p:nvPicPr>
          <p:blipFill>
            <a:blip r:embed="rId3"/>
            <a:srcRect/>
            <a:stretch>
              <a:fillRect/>
            </a:stretch>
          </p:blipFill>
          <p:spPr bwMode="auto">
            <a:xfrm>
              <a:off x="1882761" y="3487894"/>
              <a:ext cx="877586" cy="877586"/>
            </a:xfrm>
            <a:prstGeom prst="rect">
              <a:avLst/>
            </a:prstGeom>
            <a:noFill/>
            <a:ln w="9525">
              <a:noFill/>
              <a:miter lim="800000"/>
              <a:headEnd/>
              <a:tailEnd/>
            </a:ln>
          </p:spPr>
        </p:pic>
        <p:sp>
          <p:nvSpPr>
            <p:cNvPr id="28711" name="TextBox 11"/>
            <p:cNvSpPr txBox="1">
              <a:spLocks noChangeArrowheads="1"/>
            </p:cNvSpPr>
            <p:nvPr/>
          </p:nvSpPr>
          <p:spPr bwMode="auto">
            <a:xfrm>
              <a:off x="1838197" y="3310187"/>
              <a:ext cx="423193" cy="169277"/>
            </a:xfrm>
            <a:prstGeom prst="rect">
              <a:avLst/>
            </a:prstGeom>
            <a:noFill/>
            <a:ln w="9525">
              <a:noFill/>
              <a:miter lim="800000"/>
              <a:headEnd/>
              <a:tailEnd/>
            </a:ln>
          </p:spPr>
          <p:txBody>
            <a:bodyPr wrap="none" lIns="0" tIns="0" rIns="0" bIns="0">
              <a:spAutoFit/>
            </a:bodyPr>
            <a:lstStyle/>
            <a:p>
              <a:pPr algn="ctr"/>
              <a:r>
                <a:rPr lang="zh-CN" altLang="en-US" sz="1100">
                  <a:solidFill>
                    <a:srgbClr val="717074"/>
                  </a:solidFill>
                  <a:latin typeface="Calibri" pitchFamily="34" charset="0"/>
                </a:rPr>
                <a:t>数据库</a:t>
              </a:r>
              <a:endParaRPr lang="en-US" sz="1100">
                <a:solidFill>
                  <a:srgbClr val="717074"/>
                </a:solidFill>
                <a:latin typeface="Calibri" pitchFamily="34" charset="0"/>
              </a:endParaRPr>
            </a:p>
          </p:txBody>
        </p:sp>
      </p:grpSp>
      <p:pic>
        <p:nvPicPr>
          <p:cNvPr id="28677" name="Picture 3" descr="Injection molding machine.jpg"/>
          <p:cNvPicPr>
            <a:picLocks noChangeAspect="1"/>
          </p:cNvPicPr>
          <p:nvPr/>
        </p:nvPicPr>
        <p:blipFill>
          <a:blip r:embed="rId4">
            <a:clrChange>
              <a:clrFrom>
                <a:srgbClr val="FFFFFF"/>
              </a:clrFrom>
              <a:clrTo>
                <a:srgbClr val="FFFFFF">
                  <a:alpha val="0"/>
                </a:srgbClr>
              </a:clrTo>
            </a:clrChange>
          </a:blip>
          <a:srcRect/>
          <a:stretch>
            <a:fillRect/>
          </a:stretch>
        </p:blipFill>
        <p:spPr bwMode="auto">
          <a:xfrm>
            <a:off x="4059238" y="300038"/>
            <a:ext cx="1587500" cy="749300"/>
          </a:xfrm>
          <a:prstGeom prst="rect">
            <a:avLst/>
          </a:prstGeom>
          <a:noFill/>
          <a:ln w="9525">
            <a:noFill/>
            <a:miter lim="800000"/>
            <a:headEnd/>
            <a:tailEnd/>
          </a:ln>
        </p:spPr>
      </p:pic>
      <p:pic>
        <p:nvPicPr>
          <p:cNvPr id="28678" name="Picture 8" descr="http://img.directindustry.com/images_di/photo-g/assembly-machine-59612.jpg"/>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599238" y="493713"/>
            <a:ext cx="1568450" cy="865187"/>
          </a:xfrm>
          <a:prstGeom prst="rect">
            <a:avLst/>
          </a:prstGeom>
          <a:noFill/>
          <a:ln w="9525">
            <a:noFill/>
            <a:miter lim="800000"/>
            <a:headEnd/>
            <a:tailEnd/>
          </a:ln>
        </p:spPr>
      </p:pic>
      <p:sp>
        <p:nvSpPr>
          <p:cNvPr id="28679" name="TextBox 11"/>
          <p:cNvSpPr txBox="1">
            <a:spLocks noChangeArrowheads="1"/>
          </p:cNvSpPr>
          <p:nvPr/>
        </p:nvSpPr>
        <p:spPr bwMode="auto">
          <a:xfrm>
            <a:off x="7999413" y="5514975"/>
            <a:ext cx="423862" cy="169863"/>
          </a:xfrm>
          <a:prstGeom prst="rect">
            <a:avLst/>
          </a:prstGeom>
          <a:noFill/>
          <a:ln w="9525">
            <a:noFill/>
            <a:miter lim="800000"/>
            <a:headEnd/>
            <a:tailEnd/>
          </a:ln>
        </p:spPr>
        <p:txBody>
          <a:bodyPr wrap="none" lIns="0" tIns="0" rIns="0" bIns="0">
            <a:spAutoFit/>
          </a:bodyPr>
          <a:lstStyle/>
          <a:p>
            <a:pPr algn="ctr"/>
            <a:r>
              <a:rPr lang="zh-CN" altLang="en-US" sz="1100" b="1">
                <a:solidFill>
                  <a:srgbClr val="717074"/>
                </a:solidFill>
                <a:latin typeface="宋体" charset="-122"/>
              </a:rPr>
              <a:t>操作端</a:t>
            </a:r>
            <a:endParaRPr lang="en-US" sz="1100" b="1">
              <a:solidFill>
                <a:srgbClr val="717074"/>
              </a:solidFill>
              <a:latin typeface="宋体" charset="-122"/>
            </a:endParaRPr>
          </a:p>
        </p:txBody>
      </p:sp>
      <p:sp>
        <p:nvSpPr>
          <p:cNvPr id="61" name="Rectangle 60"/>
          <p:cNvSpPr/>
          <p:nvPr/>
        </p:nvSpPr>
        <p:spPr bwMode="auto">
          <a:xfrm rot="13736697">
            <a:off x="6344444" y="1480344"/>
            <a:ext cx="647700" cy="360362"/>
          </a:xfrm>
          <a:prstGeom prst="rect">
            <a:avLst/>
          </a:prstGeom>
          <a:solidFill>
            <a:schemeClr val="tx2">
              <a:lumMod val="60000"/>
              <a:lumOff val="40000"/>
            </a:schemeClr>
          </a:solidFill>
          <a:ln w="9525" cap="flat" cmpd="sng" algn="ctr">
            <a:noFill/>
            <a:prstDash val="solid"/>
            <a:round/>
            <a:headEnd type="none" w="med" len="med"/>
            <a:tailEnd type="none" w="med" len="med"/>
          </a:ln>
          <a:effectLst/>
        </p:spPr>
        <p:txBody>
          <a:bodyPr lIns="90000" tIns="46800" rIns="90000" bIns="46800" anchor="ctr"/>
          <a:lstStyle/>
          <a:p>
            <a:pPr algn="ctr">
              <a:defRPr/>
            </a:pPr>
            <a:r>
              <a:rPr lang="en-US" dirty="0">
                <a:solidFill>
                  <a:schemeClr val="tx1">
                    <a:lumMod val="50000"/>
                  </a:schemeClr>
                </a:solidFill>
                <a:latin typeface="+mn-lt"/>
                <a:ea typeface="+mn-ea"/>
              </a:rPr>
              <a:t>PLC</a:t>
            </a:r>
            <a:endParaRPr lang="en-US" sz="1400" dirty="0">
              <a:solidFill>
                <a:schemeClr val="tx1">
                  <a:lumMod val="50000"/>
                </a:schemeClr>
              </a:solidFill>
              <a:ea typeface="+mn-ea"/>
            </a:endParaRPr>
          </a:p>
        </p:txBody>
      </p:sp>
      <p:cxnSp>
        <p:nvCxnSpPr>
          <p:cNvPr id="28681" name="Straight Arrow Connector 61"/>
          <p:cNvCxnSpPr>
            <a:cxnSpLocks noChangeShapeType="1"/>
          </p:cNvCxnSpPr>
          <p:nvPr/>
        </p:nvCxnSpPr>
        <p:spPr bwMode="auto">
          <a:xfrm flipV="1">
            <a:off x="4440238" y="2135188"/>
            <a:ext cx="192087" cy="1254125"/>
          </a:xfrm>
          <a:prstGeom prst="straightConnector1">
            <a:avLst/>
          </a:prstGeom>
          <a:noFill/>
          <a:ln w="25400" algn="ctr">
            <a:solidFill>
              <a:srgbClr val="717171"/>
            </a:solidFill>
            <a:prstDash val="dash"/>
            <a:round/>
            <a:headEnd type="arrow" w="med" len="med"/>
            <a:tailEnd type="arrow" w="med" len="med"/>
          </a:ln>
        </p:spPr>
      </p:cxnSp>
      <p:cxnSp>
        <p:nvCxnSpPr>
          <p:cNvPr id="28682" name="Straight Arrow Connector 67"/>
          <p:cNvCxnSpPr>
            <a:cxnSpLocks noChangeShapeType="1"/>
          </p:cNvCxnSpPr>
          <p:nvPr/>
        </p:nvCxnSpPr>
        <p:spPr bwMode="auto">
          <a:xfrm flipH="1">
            <a:off x="4632325" y="1049338"/>
            <a:ext cx="220663" cy="555625"/>
          </a:xfrm>
          <a:prstGeom prst="straightConnector1">
            <a:avLst/>
          </a:prstGeom>
          <a:noFill/>
          <a:ln w="25400" algn="ctr">
            <a:solidFill>
              <a:srgbClr val="717171"/>
            </a:solidFill>
            <a:round/>
            <a:headEnd/>
            <a:tailEnd type="arrow" w="med" len="med"/>
          </a:ln>
        </p:spPr>
      </p:cxnSp>
      <p:sp>
        <p:nvSpPr>
          <p:cNvPr id="28683" name="TextBox 11"/>
          <p:cNvSpPr txBox="1">
            <a:spLocks noChangeArrowheads="1"/>
          </p:cNvSpPr>
          <p:nvPr/>
        </p:nvSpPr>
        <p:spPr bwMode="auto">
          <a:xfrm>
            <a:off x="4811713" y="1425575"/>
            <a:ext cx="1028700" cy="168275"/>
          </a:xfrm>
          <a:prstGeom prst="rect">
            <a:avLst/>
          </a:prstGeom>
          <a:noFill/>
          <a:ln w="9525">
            <a:noFill/>
            <a:miter lim="800000"/>
            <a:headEnd/>
            <a:tailEnd/>
          </a:ln>
        </p:spPr>
        <p:txBody>
          <a:bodyPr lIns="0" tIns="0" rIns="0" bIns="0">
            <a:spAutoFit/>
          </a:bodyPr>
          <a:lstStyle/>
          <a:p>
            <a:pPr algn="ctr"/>
            <a:r>
              <a:rPr lang="en-US" altLang="zh-CN" sz="1100" b="1">
                <a:solidFill>
                  <a:srgbClr val="717074"/>
                </a:solidFill>
                <a:latin typeface="宋体" charset="-122"/>
              </a:rPr>
              <a:t>DCU </a:t>
            </a:r>
            <a:r>
              <a:rPr lang="zh-CN" altLang="en-US" sz="1100" b="1">
                <a:solidFill>
                  <a:srgbClr val="717074"/>
                </a:solidFill>
                <a:latin typeface="宋体" charset="-122"/>
              </a:rPr>
              <a:t>集控采集</a:t>
            </a:r>
            <a:endParaRPr lang="en-US" sz="1100" b="1">
              <a:solidFill>
                <a:srgbClr val="717074"/>
              </a:solidFill>
              <a:latin typeface="宋体" charset="-122"/>
            </a:endParaRPr>
          </a:p>
        </p:txBody>
      </p:sp>
      <p:cxnSp>
        <p:nvCxnSpPr>
          <p:cNvPr id="28684" name="Straight Arrow Connector 74"/>
          <p:cNvCxnSpPr>
            <a:cxnSpLocks noChangeShapeType="1"/>
            <a:endCxn id="61" idx="0"/>
          </p:cNvCxnSpPr>
          <p:nvPr/>
        </p:nvCxnSpPr>
        <p:spPr bwMode="auto">
          <a:xfrm flipV="1">
            <a:off x="4440238" y="1779588"/>
            <a:ext cx="2092325" cy="1609725"/>
          </a:xfrm>
          <a:prstGeom prst="straightConnector1">
            <a:avLst/>
          </a:prstGeom>
          <a:noFill/>
          <a:ln w="25400" algn="ctr">
            <a:solidFill>
              <a:srgbClr val="717171"/>
            </a:solidFill>
            <a:prstDash val="dash"/>
            <a:round/>
            <a:headEnd type="arrow" w="med" len="med"/>
            <a:tailEnd type="arrow" w="med" len="med"/>
          </a:ln>
        </p:spPr>
      </p:cxnSp>
      <p:sp>
        <p:nvSpPr>
          <p:cNvPr id="28685" name="TextBox 11"/>
          <p:cNvSpPr txBox="1">
            <a:spLocks noChangeArrowheads="1"/>
          </p:cNvSpPr>
          <p:nvPr/>
        </p:nvSpPr>
        <p:spPr bwMode="auto">
          <a:xfrm rot="-2200149">
            <a:off x="5205413" y="2263775"/>
            <a:ext cx="561975" cy="169863"/>
          </a:xfrm>
          <a:prstGeom prst="rect">
            <a:avLst/>
          </a:prstGeom>
          <a:noFill/>
          <a:ln w="9525">
            <a:noFill/>
            <a:miter lim="800000"/>
            <a:headEnd/>
            <a:tailEnd/>
          </a:ln>
        </p:spPr>
        <p:txBody>
          <a:bodyPr wrap="none" lIns="0" tIns="0" rIns="0" bIns="0">
            <a:spAutoFit/>
          </a:bodyPr>
          <a:lstStyle/>
          <a:p>
            <a:pPr algn="ctr"/>
            <a:r>
              <a:rPr lang="en-US" altLang="zh-CN" sz="1100" b="1">
                <a:solidFill>
                  <a:srgbClr val="717074"/>
                </a:solidFill>
                <a:latin typeface="宋体" charset="-122"/>
              </a:rPr>
              <a:t>OPC </a:t>
            </a:r>
            <a:r>
              <a:rPr lang="zh-CN" altLang="en-US" sz="1100" b="1">
                <a:solidFill>
                  <a:srgbClr val="717074"/>
                </a:solidFill>
                <a:latin typeface="宋体" charset="-122"/>
              </a:rPr>
              <a:t>采集</a:t>
            </a:r>
            <a:endParaRPr lang="en-US" sz="1100" b="1">
              <a:solidFill>
                <a:srgbClr val="717074"/>
              </a:solidFill>
              <a:latin typeface="宋体" charset="-122"/>
            </a:endParaRPr>
          </a:p>
        </p:txBody>
      </p:sp>
      <p:cxnSp>
        <p:nvCxnSpPr>
          <p:cNvPr id="28686" name="Straight Arrow Connector 78"/>
          <p:cNvCxnSpPr>
            <a:cxnSpLocks noChangeShapeType="1"/>
          </p:cNvCxnSpPr>
          <p:nvPr/>
        </p:nvCxnSpPr>
        <p:spPr bwMode="auto">
          <a:xfrm>
            <a:off x="4440238" y="3389313"/>
            <a:ext cx="2925762" cy="1466850"/>
          </a:xfrm>
          <a:prstGeom prst="straightConnector1">
            <a:avLst/>
          </a:prstGeom>
          <a:noFill/>
          <a:ln w="25400" algn="ctr">
            <a:solidFill>
              <a:srgbClr val="717171"/>
            </a:solidFill>
            <a:round/>
            <a:headEnd type="arrow" w="med" len="med"/>
            <a:tailEnd type="arrow" w="med" len="med"/>
          </a:ln>
        </p:spPr>
      </p:cxnSp>
      <p:cxnSp>
        <p:nvCxnSpPr>
          <p:cNvPr id="28687" name="Straight Arrow Connector 91"/>
          <p:cNvCxnSpPr>
            <a:cxnSpLocks noChangeShapeType="1"/>
          </p:cNvCxnSpPr>
          <p:nvPr/>
        </p:nvCxnSpPr>
        <p:spPr bwMode="auto">
          <a:xfrm>
            <a:off x="4000500" y="3827463"/>
            <a:ext cx="2192338" cy="1463675"/>
          </a:xfrm>
          <a:prstGeom prst="straightConnector1">
            <a:avLst/>
          </a:prstGeom>
          <a:noFill/>
          <a:ln w="25400" algn="ctr">
            <a:solidFill>
              <a:srgbClr val="717171"/>
            </a:solidFill>
            <a:round/>
            <a:headEnd/>
            <a:tailEnd type="arrow" w="med" len="med"/>
          </a:ln>
        </p:spPr>
      </p:cxnSp>
      <p:cxnSp>
        <p:nvCxnSpPr>
          <p:cNvPr id="28688" name="Straight Arrow Connector 95"/>
          <p:cNvCxnSpPr>
            <a:cxnSpLocks noChangeShapeType="1"/>
          </p:cNvCxnSpPr>
          <p:nvPr/>
        </p:nvCxnSpPr>
        <p:spPr bwMode="auto">
          <a:xfrm flipH="1">
            <a:off x="2624138" y="3827463"/>
            <a:ext cx="1376362" cy="1443037"/>
          </a:xfrm>
          <a:prstGeom prst="straightConnector1">
            <a:avLst/>
          </a:prstGeom>
          <a:noFill/>
          <a:ln w="25400" algn="ctr">
            <a:solidFill>
              <a:srgbClr val="717171"/>
            </a:solidFill>
            <a:round/>
            <a:headEnd/>
            <a:tailEnd type="arrow" w="med" len="med"/>
          </a:ln>
        </p:spPr>
      </p:cxnSp>
      <p:cxnSp>
        <p:nvCxnSpPr>
          <p:cNvPr id="28689" name="Straight Arrow Connector 98"/>
          <p:cNvCxnSpPr>
            <a:cxnSpLocks noChangeShapeType="1"/>
          </p:cNvCxnSpPr>
          <p:nvPr/>
        </p:nvCxnSpPr>
        <p:spPr bwMode="auto">
          <a:xfrm flipH="1">
            <a:off x="993775" y="3827463"/>
            <a:ext cx="3006725" cy="703262"/>
          </a:xfrm>
          <a:prstGeom prst="straightConnector1">
            <a:avLst/>
          </a:prstGeom>
          <a:noFill/>
          <a:ln w="25400" algn="ctr">
            <a:solidFill>
              <a:srgbClr val="717171"/>
            </a:solidFill>
            <a:round/>
            <a:headEnd/>
            <a:tailEnd type="arrow" w="med" len="med"/>
          </a:ln>
        </p:spPr>
      </p:cxnSp>
      <p:sp>
        <p:nvSpPr>
          <p:cNvPr id="28690" name="TextBox 11"/>
          <p:cNvSpPr txBox="1">
            <a:spLocks noChangeArrowheads="1"/>
          </p:cNvSpPr>
          <p:nvPr/>
        </p:nvSpPr>
        <p:spPr bwMode="auto">
          <a:xfrm>
            <a:off x="514350" y="407988"/>
            <a:ext cx="1485900" cy="169862"/>
          </a:xfrm>
          <a:prstGeom prst="rect">
            <a:avLst/>
          </a:prstGeom>
          <a:noFill/>
          <a:ln w="9525">
            <a:noFill/>
            <a:miter lim="800000"/>
            <a:headEnd/>
            <a:tailEnd/>
          </a:ln>
        </p:spPr>
        <p:txBody>
          <a:bodyPr lIns="0" tIns="0" rIns="0" bIns="0">
            <a:spAutoFit/>
          </a:bodyPr>
          <a:lstStyle/>
          <a:p>
            <a:pPr algn="ctr"/>
            <a:r>
              <a:rPr lang="zh-CN" altLang="en-US" sz="1100" b="1">
                <a:solidFill>
                  <a:srgbClr val="717074"/>
                </a:solidFill>
                <a:latin typeface="Calibri" pitchFamily="34" charset="0"/>
              </a:rPr>
              <a:t>工厂分析</a:t>
            </a:r>
            <a:endParaRPr lang="en-US" sz="1100" b="1">
              <a:solidFill>
                <a:srgbClr val="717074"/>
              </a:solidFill>
              <a:latin typeface="Calibri" pitchFamily="34" charset="0"/>
            </a:endParaRPr>
          </a:p>
        </p:txBody>
      </p:sp>
      <p:cxnSp>
        <p:nvCxnSpPr>
          <p:cNvPr id="28691" name="Straight Arrow Connector 103"/>
          <p:cNvCxnSpPr>
            <a:cxnSpLocks noChangeShapeType="1"/>
          </p:cNvCxnSpPr>
          <p:nvPr/>
        </p:nvCxnSpPr>
        <p:spPr bwMode="auto">
          <a:xfrm flipH="1" flipV="1">
            <a:off x="2028825" y="3344863"/>
            <a:ext cx="1533525" cy="44450"/>
          </a:xfrm>
          <a:prstGeom prst="straightConnector1">
            <a:avLst/>
          </a:prstGeom>
          <a:noFill/>
          <a:ln w="25400" algn="ctr">
            <a:solidFill>
              <a:srgbClr val="717171"/>
            </a:solidFill>
            <a:round/>
            <a:headEnd/>
            <a:tailEnd type="arrow" w="med" len="med"/>
          </a:ln>
        </p:spPr>
      </p:cxnSp>
      <p:cxnSp>
        <p:nvCxnSpPr>
          <p:cNvPr id="28692" name="Straight Arrow Connector 110"/>
          <p:cNvCxnSpPr>
            <a:cxnSpLocks noChangeShapeType="1"/>
          </p:cNvCxnSpPr>
          <p:nvPr/>
        </p:nvCxnSpPr>
        <p:spPr bwMode="auto">
          <a:xfrm flipH="1" flipV="1">
            <a:off x="1257300" y="1905000"/>
            <a:ext cx="2305050" cy="1484313"/>
          </a:xfrm>
          <a:prstGeom prst="straightConnector1">
            <a:avLst/>
          </a:prstGeom>
          <a:noFill/>
          <a:ln w="25400" algn="ctr">
            <a:solidFill>
              <a:srgbClr val="717171"/>
            </a:solidFill>
            <a:round/>
            <a:headEnd/>
            <a:tailEnd type="arrow" w="med" len="med"/>
          </a:ln>
        </p:spPr>
      </p:cxnSp>
      <p:cxnSp>
        <p:nvCxnSpPr>
          <p:cNvPr id="28693" name="Straight Arrow Connector 63"/>
          <p:cNvCxnSpPr>
            <a:cxnSpLocks noChangeShapeType="1"/>
          </p:cNvCxnSpPr>
          <p:nvPr/>
        </p:nvCxnSpPr>
        <p:spPr bwMode="auto">
          <a:xfrm>
            <a:off x="4000500" y="3827463"/>
            <a:ext cx="428625" cy="1463675"/>
          </a:xfrm>
          <a:prstGeom prst="straightConnector1">
            <a:avLst/>
          </a:prstGeom>
          <a:noFill/>
          <a:ln w="25400" algn="ctr">
            <a:solidFill>
              <a:srgbClr val="717171"/>
            </a:solidFill>
            <a:round/>
            <a:headEnd/>
            <a:tailEnd type="arrow" w="med" len="med"/>
          </a:ln>
        </p:spPr>
      </p:cxnSp>
      <p:pic>
        <p:nvPicPr>
          <p:cNvPr id="28694" name="Picture 2" descr="D:\History\上海胜谷历史\monitor.png"/>
          <p:cNvPicPr>
            <a:picLocks noChangeAspect="1" noChangeArrowheads="1"/>
          </p:cNvPicPr>
          <p:nvPr/>
        </p:nvPicPr>
        <p:blipFill>
          <a:blip r:embed="rId6"/>
          <a:srcRect/>
          <a:stretch>
            <a:fillRect/>
          </a:stretch>
        </p:blipFill>
        <p:spPr bwMode="auto">
          <a:xfrm>
            <a:off x="379413" y="4530725"/>
            <a:ext cx="1228725" cy="1243013"/>
          </a:xfrm>
          <a:prstGeom prst="rect">
            <a:avLst/>
          </a:prstGeom>
          <a:noFill/>
          <a:ln w="9525">
            <a:noFill/>
            <a:miter lim="800000"/>
            <a:headEnd/>
            <a:tailEnd/>
          </a:ln>
        </p:spPr>
      </p:pic>
      <p:pic>
        <p:nvPicPr>
          <p:cNvPr id="28695" name="Picture 3" descr="D:\History\上海胜谷历史\5550.png"/>
          <p:cNvPicPr>
            <a:picLocks noChangeAspect="1" noChangeArrowheads="1"/>
          </p:cNvPicPr>
          <p:nvPr/>
        </p:nvPicPr>
        <p:blipFill>
          <a:blip r:embed="rId7"/>
          <a:srcRect/>
          <a:stretch>
            <a:fillRect/>
          </a:stretch>
        </p:blipFill>
        <p:spPr bwMode="auto">
          <a:xfrm>
            <a:off x="4094163" y="1604963"/>
            <a:ext cx="1077912" cy="530225"/>
          </a:xfrm>
          <a:prstGeom prst="rect">
            <a:avLst/>
          </a:prstGeom>
          <a:noFill/>
          <a:ln w="9525">
            <a:noFill/>
            <a:miter lim="800000"/>
            <a:headEnd/>
            <a:tailEnd/>
          </a:ln>
        </p:spPr>
      </p:pic>
      <p:pic>
        <p:nvPicPr>
          <p:cNvPr id="28696" name="Picture 5"/>
          <p:cNvPicPr>
            <a:picLocks noChangeAspect="1" noChangeArrowheads="1"/>
          </p:cNvPicPr>
          <p:nvPr/>
        </p:nvPicPr>
        <p:blipFill>
          <a:blip r:embed="rId8"/>
          <a:srcRect t="12909"/>
          <a:stretch>
            <a:fillRect/>
          </a:stretch>
        </p:blipFill>
        <p:spPr bwMode="auto">
          <a:xfrm>
            <a:off x="1800225" y="5270500"/>
            <a:ext cx="1649413" cy="985838"/>
          </a:xfrm>
          <a:prstGeom prst="rect">
            <a:avLst/>
          </a:prstGeom>
          <a:noFill/>
          <a:ln w="9525">
            <a:noFill/>
            <a:miter lim="800000"/>
            <a:headEnd/>
            <a:tailEnd/>
          </a:ln>
        </p:spPr>
      </p:pic>
      <p:pic>
        <p:nvPicPr>
          <p:cNvPr id="28697" name="Picture 14"/>
          <p:cNvPicPr>
            <a:picLocks noChangeAspect="1"/>
          </p:cNvPicPr>
          <p:nvPr/>
        </p:nvPicPr>
        <p:blipFill>
          <a:blip r:embed="rId9"/>
          <a:srcRect t="16591"/>
          <a:stretch>
            <a:fillRect/>
          </a:stretch>
        </p:blipFill>
        <p:spPr bwMode="auto">
          <a:xfrm>
            <a:off x="5365750" y="5291138"/>
            <a:ext cx="1652588" cy="965200"/>
          </a:xfrm>
          <a:prstGeom prst="rect">
            <a:avLst/>
          </a:prstGeom>
          <a:noFill/>
          <a:ln w="9525">
            <a:noFill/>
            <a:miter lim="800000"/>
            <a:headEnd/>
            <a:tailEnd/>
          </a:ln>
        </p:spPr>
      </p:pic>
      <p:pic>
        <p:nvPicPr>
          <p:cNvPr id="28698" name="Picture 2"/>
          <p:cNvPicPr>
            <a:picLocks noChangeAspect="1" noChangeArrowheads="1"/>
          </p:cNvPicPr>
          <p:nvPr/>
        </p:nvPicPr>
        <p:blipFill>
          <a:blip r:embed="rId10"/>
          <a:srcRect/>
          <a:stretch>
            <a:fillRect/>
          </a:stretch>
        </p:blipFill>
        <p:spPr bwMode="auto">
          <a:xfrm>
            <a:off x="173038" y="674688"/>
            <a:ext cx="2166937" cy="1230312"/>
          </a:xfrm>
          <a:prstGeom prst="rect">
            <a:avLst/>
          </a:prstGeom>
          <a:noFill/>
          <a:ln w="9525">
            <a:noFill/>
            <a:miter lim="800000"/>
            <a:headEnd/>
            <a:tailEnd/>
          </a:ln>
        </p:spPr>
      </p:pic>
      <p:pic>
        <p:nvPicPr>
          <p:cNvPr id="28699" name="Picture 2"/>
          <p:cNvPicPr>
            <a:picLocks noChangeAspect="1" noChangeArrowheads="1"/>
          </p:cNvPicPr>
          <p:nvPr/>
        </p:nvPicPr>
        <p:blipFill>
          <a:blip r:embed="rId11"/>
          <a:srcRect/>
          <a:stretch>
            <a:fillRect/>
          </a:stretch>
        </p:blipFill>
        <p:spPr bwMode="auto">
          <a:xfrm>
            <a:off x="3619500" y="5291138"/>
            <a:ext cx="1620838" cy="965200"/>
          </a:xfrm>
          <a:prstGeom prst="rect">
            <a:avLst/>
          </a:prstGeom>
          <a:noFill/>
          <a:ln w="9525">
            <a:noFill/>
            <a:miter lim="800000"/>
            <a:headEnd/>
            <a:tailEnd/>
          </a:ln>
        </p:spPr>
      </p:pic>
      <p:pic>
        <p:nvPicPr>
          <p:cNvPr id="28700" name="Picture 3"/>
          <p:cNvPicPr>
            <a:picLocks noChangeAspect="1" noChangeArrowheads="1"/>
          </p:cNvPicPr>
          <p:nvPr/>
        </p:nvPicPr>
        <p:blipFill>
          <a:blip r:embed="rId12"/>
          <a:srcRect t="12968"/>
          <a:stretch>
            <a:fillRect/>
          </a:stretch>
        </p:blipFill>
        <p:spPr bwMode="auto">
          <a:xfrm>
            <a:off x="3175" y="2735263"/>
            <a:ext cx="2025650" cy="1217612"/>
          </a:xfrm>
          <a:prstGeom prst="rect">
            <a:avLst/>
          </a:prstGeom>
          <a:noFill/>
          <a:ln w="9525">
            <a:noFill/>
            <a:miter lim="800000"/>
            <a:headEnd/>
            <a:tailEnd/>
          </a:ln>
        </p:spPr>
      </p:pic>
      <p:pic>
        <p:nvPicPr>
          <p:cNvPr id="28701" name="Picture 3" descr="Injection molding machine.jpg"/>
          <p:cNvPicPr>
            <a:picLocks noChangeAspect="1"/>
          </p:cNvPicPr>
          <p:nvPr/>
        </p:nvPicPr>
        <p:blipFill>
          <a:blip r:embed="rId13">
            <a:clrChange>
              <a:clrFrom>
                <a:srgbClr val="FFFFFF"/>
              </a:clrFrom>
              <a:clrTo>
                <a:srgbClr val="FFFFFF">
                  <a:alpha val="0"/>
                </a:srgbClr>
              </a:clrTo>
            </a:clrChange>
          </a:blip>
          <a:srcRect/>
          <a:stretch>
            <a:fillRect/>
          </a:stretch>
        </p:blipFill>
        <p:spPr bwMode="auto">
          <a:xfrm>
            <a:off x="7286625" y="2106613"/>
            <a:ext cx="1589088" cy="750887"/>
          </a:xfrm>
          <a:prstGeom prst="rect">
            <a:avLst/>
          </a:prstGeom>
          <a:noFill/>
          <a:ln w="9525">
            <a:noFill/>
            <a:miter lim="800000"/>
            <a:headEnd/>
            <a:tailEnd/>
          </a:ln>
        </p:spPr>
      </p:pic>
      <p:cxnSp>
        <p:nvCxnSpPr>
          <p:cNvPr id="28702" name="Straight Arrow Connector 67"/>
          <p:cNvCxnSpPr>
            <a:cxnSpLocks noChangeShapeType="1"/>
          </p:cNvCxnSpPr>
          <p:nvPr/>
        </p:nvCxnSpPr>
        <p:spPr bwMode="auto">
          <a:xfrm flipH="1">
            <a:off x="7597775" y="2857500"/>
            <a:ext cx="482600" cy="571500"/>
          </a:xfrm>
          <a:prstGeom prst="straightConnector1">
            <a:avLst/>
          </a:prstGeom>
          <a:noFill/>
          <a:ln w="25400" algn="ctr">
            <a:solidFill>
              <a:srgbClr val="717171"/>
            </a:solidFill>
            <a:round/>
            <a:headEnd/>
            <a:tailEnd type="arrow" w="med" len="med"/>
          </a:ln>
        </p:spPr>
      </p:cxnSp>
      <p:pic>
        <p:nvPicPr>
          <p:cNvPr id="28703" name="Picture 4" descr="http://www.bjhydl.com/UploadFiles/201379161743977.jpg">
            <a:hlinkClick r:id="rId14"/>
          </p:cNvPr>
          <p:cNvPicPr>
            <a:picLocks noChangeAspect="1" noChangeArrowheads="1"/>
          </p:cNvPicPr>
          <p:nvPr/>
        </p:nvPicPr>
        <p:blipFill>
          <a:blip r:embed="rId15">
            <a:clrChange>
              <a:clrFrom>
                <a:srgbClr val="FFFFFF"/>
              </a:clrFrom>
              <a:clrTo>
                <a:srgbClr val="FFFFFF">
                  <a:alpha val="0"/>
                </a:srgbClr>
              </a:clrTo>
            </a:clrChange>
          </a:blip>
          <a:srcRect/>
          <a:stretch>
            <a:fillRect/>
          </a:stretch>
        </p:blipFill>
        <p:spPr bwMode="auto">
          <a:xfrm>
            <a:off x="7216775" y="3429000"/>
            <a:ext cx="763588" cy="552450"/>
          </a:xfrm>
          <a:prstGeom prst="rect">
            <a:avLst/>
          </a:prstGeom>
          <a:noFill/>
          <a:ln w="9525">
            <a:noFill/>
            <a:miter lim="800000"/>
            <a:headEnd/>
            <a:tailEnd/>
          </a:ln>
        </p:spPr>
      </p:pic>
      <p:cxnSp>
        <p:nvCxnSpPr>
          <p:cNvPr id="28704" name="Straight Arrow Connector 67"/>
          <p:cNvCxnSpPr>
            <a:cxnSpLocks noChangeShapeType="1"/>
          </p:cNvCxnSpPr>
          <p:nvPr/>
        </p:nvCxnSpPr>
        <p:spPr bwMode="auto">
          <a:xfrm flipH="1" flipV="1">
            <a:off x="4440238" y="3389313"/>
            <a:ext cx="2776537" cy="315912"/>
          </a:xfrm>
          <a:prstGeom prst="straightConnector1">
            <a:avLst/>
          </a:prstGeom>
          <a:noFill/>
          <a:ln w="25400" algn="ctr">
            <a:solidFill>
              <a:srgbClr val="717171"/>
            </a:solidFill>
            <a:round/>
            <a:headEnd/>
            <a:tailEnd type="arrow" w="med" len="med"/>
          </a:ln>
        </p:spPr>
      </p:cxnSp>
      <p:sp>
        <p:nvSpPr>
          <p:cNvPr id="28705" name="TextBox 11"/>
          <p:cNvSpPr txBox="1">
            <a:spLocks noChangeArrowheads="1"/>
          </p:cNvSpPr>
          <p:nvPr/>
        </p:nvSpPr>
        <p:spPr bwMode="auto">
          <a:xfrm>
            <a:off x="8186738" y="3100388"/>
            <a:ext cx="949325" cy="168275"/>
          </a:xfrm>
          <a:prstGeom prst="rect">
            <a:avLst/>
          </a:prstGeom>
          <a:noFill/>
          <a:ln w="9525">
            <a:noFill/>
            <a:miter lim="800000"/>
            <a:headEnd/>
            <a:tailEnd/>
          </a:ln>
        </p:spPr>
        <p:txBody>
          <a:bodyPr lIns="0" tIns="0" rIns="0" bIns="0">
            <a:spAutoFit/>
          </a:bodyPr>
          <a:lstStyle/>
          <a:p>
            <a:pPr algn="ctr"/>
            <a:r>
              <a:rPr lang="zh-CN" altLang="en-US" sz="1100" b="1">
                <a:solidFill>
                  <a:srgbClr val="717074"/>
                </a:solidFill>
                <a:latin typeface="宋体" charset="-122"/>
              </a:rPr>
              <a:t>分散采集</a:t>
            </a:r>
            <a:endParaRPr lang="en-US" sz="1100" b="1">
              <a:solidFill>
                <a:srgbClr val="717074"/>
              </a:solidFill>
              <a:latin typeface="宋体" charset="-122"/>
            </a:endParaRPr>
          </a:p>
        </p:txBody>
      </p:sp>
      <p:pic>
        <p:nvPicPr>
          <p:cNvPr id="28706" name="Picture 6" descr="http://www.hyco.cc/upfile/proimage/2011122317294657260.jpg"/>
          <p:cNvPicPr>
            <a:picLocks noChangeAspect="1" noChangeArrowheads="1"/>
          </p:cNvPicPr>
          <p:nvPr/>
        </p:nvPicPr>
        <p:blipFill>
          <a:blip r:embed="rId16">
            <a:clrChange>
              <a:clrFrom>
                <a:srgbClr val="FFFFFF"/>
              </a:clrFrom>
              <a:clrTo>
                <a:srgbClr val="FFFFFF">
                  <a:alpha val="0"/>
                </a:srgbClr>
              </a:clrTo>
            </a:clrChange>
          </a:blip>
          <a:srcRect l="34660" r="30681"/>
          <a:stretch>
            <a:fillRect/>
          </a:stretch>
        </p:blipFill>
        <p:spPr bwMode="auto">
          <a:xfrm>
            <a:off x="6523038" y="2324100"/>
            <a:ext cx="374650" cy="895350"/>
          </a:xfrm>
          <a:prstGeom prst="rect">
            <a:avLst/>
          </a:prstGeom>
          <a:noFill/>
          <a:ln w="9525">
            <a:noFill/>
            <a:miter lim="800000"/>
            <a:headEnd/>
            <a:tailEnd/>
          </a:ln>
        </p:spPr>
      </p:pic>
      <p:cxnSp>
        <p:nvCxnSpPr>
          <p:cNvPr id="28707" name="Straight Arrow Connector 61"/>
          <p:cNvCxnSpPr>
            <a:cxnSpLocks noChangeShapeType="1"/>
          </p:cNvCxnSpPr>
          <p:nvPr/>
        </p:nvCxnSpPr>
        <p:spPr bwMode="auto">
          <a:xfrm flipV="1">
            <a:off x="4440238" y="2941638"/>
            <a:ext cx="2006600" cy="447675"/>
          </a:xfrm>
          <a:prstGeom prst="straightConnector1">
            <a:avLst/>
          </a:prstGeom>
          <a:noFill/>
          <a:ln w="25400" algn="ctr">
            <a:solidFill>
              <a:srgbClr val="717171"/>
            </a:solidFill>
            <a:round/>
            <a:headEnd type="arrow" w="med" len="med"/>
            <a:tailEnd type="arrow" w="med" len="med"/>
          </a:ln>
        </p:spPr>
      </p:cxnSp>
      <p:sp>
        <p:nvSpPr>
          <p:cNvPr id="28708" name="TextBox 11"/>
          <p:cNvSpPr txBox="1">
            <a:spLocks noChangeArrowheads="1"/>
          </p:cNvSpPr>
          <p:nvPr/>
        </p:nvSpPr>
        <p:spPr bwMode="auto">
          <a:xfrm>
            <a:off x="6308725" y="3259138"/>
            <a:ext cx="950913" cy="169862"/>
          </a:xfrm>
          <a:prstGeom prst="rect">
            <a:avLst/>
          </a:prstGeom>
          <a:noFill/>
          <a:ln w="9525">
            <a:noFill/>
            <a:miter lim="800000"/>
            <a:headEnd/>
            <a:tailEnd/>
          </a:ln>
        </p:spPr>
        <p:txBody>
          <a:bodyPr lIns="0" tIns="0" rIns="0" bIns="0">
            <a:spAutoFit/>
          </a:bodyPr>
          <a:lstStyle/>
          <a:p>
            <a:pPr algn="ctr"/>
            <a:r>
              <a:rPr lang="en-US" altLang="zh-CN" sz="1100" b="1">
                <a:solidFill>
                  <a:srgbClr val="717074"/>
                </a:solidFill>
                <a:latin typeface="宋体" charset="-122"/>
              </a:rPr>
              <a:t>PDA</a:t>
            </a:r>
          </a:p>
        </p:txBody>
      </p:sp>
      <p:pic>
        <p:nvPicPr>
          <p:cNvPr id="28709" name="图片 8"/>
          <p:cNvPicPr>
            <a:picLocks noChangeAspect="1"/>
          </p:cNvPicPr>
          <p:nvPr/>
        </p:nvPicPr>
        <p:blipFill>
          <a:blip r:embed="rId17"/>
          <a:srcRect/>
          <a:stretch>
            <a:fillRect/>
          </a:stretch>
        </p:blipFill>
        <p:spPr bwMode="auto">
          <a:xfrm>
            <a:off x="7477125" y="4494213"/>
            <a:ext cx="1198563" cy="639762"/>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1"/>
          <p:cNvSpPr>
            <a:spLocks noGrp="1"/>
          </p:cNvSpPr>
          <p:nvPr>
            <p:ph type="title"/>
          </p:nvPr>
        </p:nvSpPr>
        <p:spPr/>
        <p:txBody>
          <a:bodyPr/>
          <a:lstStyle/>
          <a:p>
            <a:pPr eaLnBrk="1" hangingPunct="1"/>
            <a:r>
              <a:rPr altLang="zh-CN" smtClean="0">
                <a:latin typeface="Arial Unicode MS"/>
                <a:ea typeface="Arial Unicode MS"/>
                <a:cs typeface="Arial Unicode MS"/>
              </a:rPr>
              <a:t>MES</a:t>
            </a:r>
            <a:r>
              <a:rPr lang="zh-CN" altLang="en-US" smtClean="0">
                <a:latin typeface="Arial Unicode MS"/>
                <a:ea typeface="Arial Unicode MS"/>
                <a:cs typeface="Arial Unicode MS"/>
              </a:rPr>
              <a:t>系统整体架构</a:t>
            </a:r>
          </a:p>
        </p:txBody>
      </p:sp>
      <p:pic>
        <p:nvPicPr>
          <p:cNvPr id="30722" name="Picture 2"/>
          <p:cNvPicPr>
            <a:picLocks noChangeAspect="1" noChangeArrowheads="1"/>
          </p:cNvPicPr>
          <p:nvPr/>
        </p:nvPicPr>
        <p:blipFill>
          <a:blip r:embed="rId2"/>
          <a:srcRect/>
          <a:stretch>
            <a:fillRect/>
          </a:stretch>
        </p:blipFill>
        <p:spPr bwMode="auto">
          <a:xfrm>
            <a:off x="684213" y="1196975"/>
            <a:ext cx="7848600" cy="52768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58000"/>
          </a:xfrm>
          <a:custGeom>
            <a:avLst/>
            <a:gdLst>
              <a:gd name="connsiteX0" fmla="*/ 0 w 9144000"/>
              <a:gd name="connsiteY0" fmla="*/ 6858000 h 6858000"/>
              <a:gd name="connsiteX1" fmla="*/ 9144000 w 9144000"/>
              <a:gd name="connsiteY1" fmla="*/ 6858000 h 6858000"/>
              <a:gd name="connsiteX2" fmla="*/ 9144000 w 9144000"/>
              <a:gd name="connsiteY2" fmla="*/ 0 h 6858000"/>
              <a:gd name="connsiteX3" fmla="*/ 0 w 9144000"/>
              <a:gd name="connsiteY3" fmla="*/ 0 h 6858000"/>
              <a:gd name="connsiteX4" fmla="*/ 0 w 9144000"/>
              <a:gd name="connsiteY4" fmla="*/ 6858000 h 6858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58000">
                <a:moveTo>
                  <a:pt x="0" y="6858000"/>
                </a:moveTo>
                <a:lnTo>
                  <a:pt x="9144000" y="6858000"/>
                </a:lnTo>
                <a:lnTo>
                  <a:pt x="9144000" y="0"/>
                </a:lnTo>
                <a:lnTo>
                  <a:pt x="0" y="0"/>
                </a:lnTo>
                <a:lnTo>
                  <a:pt x="0" y="68580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Arial Unicode MS" pitchFamily="34" charset="-122"/>
              <a:ea typeface="Arial Unicode MS" pitchFamily="34" charset="-122"/>
              <a:cs typeface="Arial Unicode MS" pitchFamily="34" charset="-122"/>
            </a:endParaRPr>
          </a:p>
        </p:txBody>
      </p:sp>
      <p:sp>
        <p:nvSpPr>
          <p:cNvPr id="3" name="Freeform 3"/>
          <p:cNvSpPr/>
          <p:nvPr/>
        </p:nvSpPr>
        <p:spPr>
          <a:xfrm>
            <a:off x="-6350" y="1060450"/>
            <a:ext cx="6870700" cy="22225"/>
          </a:xfrm>
          <a:custGeom>
            <a:avLst/>
            <a:gdLst>
              <a:gd name="connsiteX0" fmla="*/ 6350 w 6870700"/>
              <a:gd name="connsiteY0" fmla="*/ 6350 h 22225"/>
              <a:gd name="connsiteX1" fmla="*/ 6864350 w 6870700"/>
              <a:gd name="connsiteY1" fmla="*/ 6350 h 22225"/>
            </a:gdLst>
            <a:ahLst/>
            <a:cxnLst>
              <a:cxn ang="0">
                <a:pos x="connsiteX0" y="connsiteY0"/>
              </a:cxn>
              <a:cxn ang="1">
                <a:pos x="connsiteX1" y="connsiteY1"/>
              </a:cxn>
            </a:cxnLst>
            <a:rect l="l" t="t" r="r" b="b"/>
            <a:pathLst>
              <a:path w="6870700" h="22225">
                <a:moveTo>
                  <a:pt x="6350" y="6350"/>
                </a:moveTo>
                <a:lnTo>
                  <a:pt x="6864350" y="6350"/>
                </a:lnTo>
              </a:path>
            </a:pathLst>
          </a:custGeom>
          <a:ln w="12700">
            <a:solidFill>
              <a:srgbClr val="7F7F7F">
                <a:alpha val="100000"/>
              </a:srgbClr>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latin typeface="Arial Unicode MS" pitchFamily="34" charset="-122"/>
              <a:ea typeface="Arial Unicode MS" pitchFamily="34" charset="-122"/>
              <a:cs typeface="Arial Unicode MS" pitchFamily="34" charset="-122"/>
            </a:endParaRPr>
          </a:p>
        </p:txBody>
      </p:sp>
      <p:sp>
        <p:nvSpPr>
          <p:cNvPr id="5" name="Freeform 3"/>
          <p:cNvSpPr/>
          <p:nvPr/>
        </p:nvSpPr>
        <p:spPr>
          <a:xfrm>
            <a:off x="4806950" y="3338513"/>
            <a:ext cx="3921125" cy="400050"/>
          </a:xfrm>
          <a:custGeom>
            <a:avLst/>
            <a:gdLst>
              <a:gd name="connsiteX0" fmla="*/ 0 w 3921252"/>
              <a:gd name="connsiteY0" fmla="*/ 400113 h 400113"/>
              <a:gd name="connsiteX1" fmla="*/ 3921252 w 3921252"/>
              <a:gd name="connsiteY1" fmla="*/ 400113 h 400113"/>
              <a:gd name="connsiteX2" fmla="*/ 3921252 w 3921252"/>
              <a:gd name="connsiteY2" fmla="*/ 0 h 400113"/>
              <a:gd name="connsiteX3" fmla="*/ 0 w 3921252"/>
              <a:gd name="connsiteY3" fmla="*/ 0 h 400113"/>
              <a:gd name="connsiteX4" fmla="*/ 0 w 3921252"/>
              <a:gd name="connsiteY4" fmla="*/ 400113 h 40011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921252" h="400113">
                <a:moveTo>
                  <a:pt x="0" y="400113"/>
                </a:moveTo>
                <a:lnTo>
                  <a:pt x="3921252" y="400113"/>
                </a:lnTo>
                <a:lnTo>
                  <a:pt x="3921252" y="0"/>
                </a:lnTo>
                <a:lnTo>
                  <a:pt x="0" y="0"/>
                </a:lnTo>
                <a:lnTo>
                  <a:pt x="0" y="400113"/>
                </a:lnTo>
              </a:path>
            </a:pathLst>
          </a:custGeom>
          <a:solidFill>
            <a:srgbClr val="F6802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Arial Unicode MS" pitchFamily="34" charset="-122"/>
              <a:ea typeface="Arial Unicode MS" pitchFamily="34" charset="-122"/>
              <a:cs typeface="Arial Unicode MS" pitchFamily="34" charset="-122"/>
            </a:endParaRPr>
          </a:p>
        </p:txBody>
      </p:sp>
      <p:sp>
        <p:nvSpPr>
          <p:cNvPr id="6" name="Freeform 3"/>
          <p:cNvSpPr/>
          <p:nvPr/>
        </p:nvSpPr>
        <p:spPr>
          <a:xfrm>
            <a:off x="7334250" y="6189663"/>
            <a:ext cx="1784350" cy="560387"/>
          </a:xfrm>
          <a:custGeom>
            <a:avLst/>
            <a:gdLst>
              <a:gd name="connsiteX0" fmla="*/ 6350 w 1784350"/>
              <a:gd name="connsiteY0" fmla="*/ 554990 h 561340"/>
              <a:gd name="connsiteX1" fmla="*/ 1778000 w 1784350"/>
              <a:gd name="connsiteY1" fmla="*/ 554990 h 561340"/>
              <a:gd name="connsiteX2" fmla="*/ 1778000 w 1784350"/>
              <a:gd name="connsiteY2" fmla="*/ 6350 h 561340"/>
              <a:gd name="connsiteX3" fmla="*/ 6350 w 1784350"/>
              <a:gd name="connsiteY3" fmla="*/ 6350 h 561340"/>
              <a:gd name="connsiteX4" fmla="*/ 6350 w 1784350"/>
              <a:gd name="connsiteY4" fmla="*/ 554990 h 56134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784350" h="561340">
                <a:moveTo>
                  <a:pt x="6350" y="554990"/>
                </a:moveTo>
                <a:lnTo>
                  <a:pt x="1778000" y="554990"/>
                </a:lnTo>
                <a:lnTo>
                  <a:pt x="1778000" y="6350"/>
                </a:lnTo>
                <a:lnTo>
                  <a:pt x="6350" y="6350"/>
                </a:lnTo>
                <a:lnTo>
                  <a:pt x="6350" y="554990"/>
                </a:lnTo>
              </a:path>
            </a:pathLst>
          </a:custGeom>
          <a:solidFill>
            <a:srgbClr val="000000">
              <a:alpha val="0"/>
            </a:srgbClr>
          </a:solidFill>
          <a:ln w="12700">
            <a:solidFill>
              <a:srgbClr val="00ADEF">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Arial Unicode MS" pitchFamily="34" charset="-122"/>
              <a:ea typeface="Arial Unicode MS" pitchFamily="34" charset="-122"/>
              <a:cs typeface="Arial Unicode MS" pitchFamily="34" charset="-122"/>
            </a:endParaRPr>
          </a:p>
        </p:txBody>
      </p:sp>
      <p:pic>
        <p:nvPicPr>
          <p:cNvPr id="31749" name="Picture 3"/>
          <p:cNvPicPr>
            <a:picLocks noChangeAspect="1" noChangeArrowheads="1"/>
          </p:cNvPicPr>
          <p:nvPr/>
        </p:nvPicPr>
        <p:blipFill>
          <a:blip r:embed="rId2"/>
          <a:srcRect/>
          <a:stretch>
            <a:fillRect/>
          </a:stretch>
        </p:blipFill>
        <p:spPr bwMode="auto">
          <a:xfrm>
            <a:off x="419100" y="1739900"/>
            <a:ext cx="215900" cy="203200"/>
          </a:xfrm>
          <a:prstGeom prst="rect">
            <a:avLst/>
          </a:prstGeom>
          <a:noFill/>
          <a:ln w="9525">
            <a:noFill/>
            <a:miter lim="800000"/>
            <a:headEnd/>
            <a:tailEnd/>
          </a:ln>
        </p:spPr>
      </p:pic>
      <p:pic>
        <p:nvPicPr>
          <p:cNvPr id="31750" name="Picture 3"/>
          <p:cNvPicPr>
            <a:picLocks noChangeAspect="1" noChangeArrowheads="1"/>
          </p:cNvPicPr>
          <p:nvPr/>
        </p:nvPicPr>
        <p:blipFill>
          <a:blip r:embed="rId2"/>
          <a:srcRect/>
          <a:stretch>
            <a:fillRect/>
          </a:stretch>
        </p:blipFill>
        <p:spPr bwMode="auto">
          <a:xfrm>
            <a:off x="419100" y="2082800"/>
            <a:ext cx="215900" cy="203200"/>
          </a:xfrm>
          <a:prstGeom prst="rect">
            <a:avLst/>
          </a:prstGeom>
          <a:noFill/>
          <a:ln w="9525">
            <a:noFill/>
            <a:miter lim="800000"/>
            <a:headEnd/>
            <a:tailEnd/>
          </a:ln>
        </p:spPr>
      </p:pic>
      <p:pic>
        <p:nvPicPr>
          <p:cNvPr id="31751" name="Picture 3"/>
          <p:cNvPicPr>
            <a:picLocks noChangeAspect="1" noChangeArrowheads="1"/>
          </p:cNvPicPr>
          <p:nvPr/>
        </p:nvPicPr>
        <p:blipFill>
          <a:blip r:embed="rId3"/>
          <a:srcRect/>
          <a:stretch>
            <a:fillRect/>
          </a:stretch>
        </p:blipFill>
        <p:spPr bwMode="auto">
          <a:xfrm>
            <a:off x="419100" y="2870200"/>
            <a:ext cx="215900" cy="203200"/>
          </a:xfrm>
          <a:prstGeom prst="rect">
            <a:avLst/>
          </a:prstGeom>
          <a:noFill/>
          <a:ln w="9525">
            <a:noFill/>
            <a:miter lim="800000"/>
            <a:headEnd/>
            <a:tailEnd/>
          </a:ln>
        </p:spPr>
      </p:pic>
      <p:pic>
        <p:nvPicPr>
          <p:cNvPr id="31752" name="Picture 3"/>
          <p:cNvPicPr>
            <a:picLocks noChangeAspect="1" noChangeArrowheads="1"/>
          </p:cNvPicPr>
          <p:nvPr/>
        </p:nvPicPr>
        <p:blipFill>
          <a:blip r:embed="rId4"/>
          <a:srcRect/>
          <a:stretch>
            <a:fillRect/>
          </a:stretch>
        </p:blipFill>
        <p:spPr bwMode="auto">
          <a:xfrm>
            <a:off x="419100" y="3657600"/>
            <a:ext cx="215900" cy="203200"/>
          </a:xfrm>
          <a:prstGeom prst="rect">
            <a:avLst/>
          </a:prstGeom>
          <a:noFill/>
          <a:ln w="9525">
            <a:noFill/>
            <a:miter lim="800000"/>
            <a:headEnd/>
            <a:tailEnd/>
          </a:ln>
        </p:spPr>
      </p:pic>
      <p:pic>
        <p:nvPicPr>
          <p:cNvPr id="31753" name="Picture 3"/>
          <p:cNvPicPr>
            <a:picLocks noChangeAspect="1" noChangeArrowheads="1"/>
          </p:cNvPicPr>
          <p:nvPr/>
        </p:nvPicPr>
        <p:blipFill>
          <a:blip r:embed="rId5"/>
          <a:srcRect/>
          <a:stretch>
            <a:fillRect/>
          </a:stretch>
        </p:blipFill>
        <p:spPr bwMode="auto">
          <a:xfrm>
            <a:off x="5664200" y="6134100"/>
            <a:ext cx="3479800" cy="723900"/>
          </a:xfrm>
          <a:prstGeom prst="rect">
            <a:avLst/>
          </a:prstGeom>
          <a:noFill/>
          <a:ln w="9525">
            <a:noFill/>
            <a:miter lim="800000"/>
            <a:headEnd/>
            <a:tailEnd/>
          </a:ln>
        </p:spPr>
      </p:pic>
      <p:pic>
        <p:nvPicPr>
          <p:cNvPr id="31754" name="Picture 3"/>
          <p:cNvPicPr>
            <a:picLocks noChangeAspect="1" noChangeArrowheads="1"/>
          </p:cNvPicPr>
          <p:nvPr/>
        </p:nvPicPr>
        <p:blipFill>
          <a:blip r:embed="rId6"/>
          <a:srcRect/>
          <a:stretch>
            <a:fillRect/>
          </a:stretch>
        </p:blipFill>
        <p:spPr bwMode="auto">
          <a:xfrm>
            <a:off x="0" y="0"/>
            <a:ext cx="9144000" cy="6858000"/>
          </a:xfrm>
          <a:prstGeom prst="rect">
            <a:avLst/>
          </a:prstGeom>
          <a:noFill/>
          <a:ln w="9525">
            <a:noFill/>
            <a:miter lim="800000"/>
            <a:headEnd/>
            <a:tailEnd/>
          </a:ln>
        </p:spPr>
      </p:pic>
      <p:sp>
        <p:nvSpPr>
          <p:cNvPr id="2" name="TextBox 1"/>
          <p:cNvSpPr txBox="1"/>
          <p:nvPr/>
        </p:nvSpPr>
        <p:spPr>
          <a:xfrm>
            <a:off x="241300" y="596900"/>
            <a:ext cx="4899025" cy="2533650"/>
          </a:xfrm>
          <a:prstGeom prst="rect">
            <a:avLst/>
          </a:prstGeom>
          <a:noFill/>
        </p:spPr>
        <p:txBody>
          <a:bodyPr wrap="none" lIns="0" tIns="0" rIns="0">
            <a:spAutoFit/>
          </a:bodyPr>
          <a:lstStyle/>
          <a:p>
            <a:pPr fontAlgn="auto">
              <a:lnSpc>
                <a:spcPts val="2400"/>
              </a:lnSpc>
              <a:spcBef>
                <a:spcPts val="0"/>
              </a:spcBef>
              <a:spcAft>
                <a:spcPts val="0"/>
              </a:spcAft>
              <a:tabLst>
                <a:tab pos="190500" algn="l"/>
                <a:tab pos="533400" algn="l"/>
              </a:tabLst>
              <a:defRPr/>
            </a:pPr>
            <a:r>
              <a:rPr lang="zh-CN" altLang="en-US" sz="2495" dirty="0">
                <a:solidFill>
                  <a:srgbClr val="00456A"/>
                </a:solidFill>
                <a:latin typeface="Arial Unicode MS" pitchFamily="34" charset="-122"/>
                <a:ea typeface="Arial Unicode MS" pitchFamily="34" charset="-122"/>
                <a:cs typeface="Arial Unicode MS" pitchFamily="34" charset="-122"/>
              </a:rPr>
              <a:t>弘光</a:t>
            </a:r>
            <a:r>
              <a:rPr lang="en-US" altLang="zh-CN" sz="2495" dirty="0">
                <a:latin typeface="Arial Unicode MS" pitchFamily="34" charset="-122"/>
                <a:ea typeface="Arial Unicode MS" pitchFamily="34" charset="-122"/>
                <a:cs typeface="Arial Unicode MS" pitchFamily="34" charset="-122"/>
              </a:rPr>
              <a:t>  </a:t>
            </a:r>
            <a:r>
              <a:rPr lang="en-US" altLang="zh-CN" sz="2495" dirty="0">
                <a:solidFill>
                  <a:srgbClr val="00456A"/>
                </a:solidFill>
                <a:latin typeface="Arial Unicode MS" pitchFamily="34" charset="-122"/>
                <a:ea typeface="Arial Unicode MS" pitchFamily="34" charset="-122"/>
                <a:cs typeface="Arial Unicode MS" pitchFamily="34" charset="-122"/>
              </a:rPr>
              <a:t>MES</a:t>
            </a:r>
            <a:r>
              <a:rPr lang="en-US" altLang="zh-CN" sz="2495" dirty="0">
                <a:latin typeface="Arial Unicode MS" pitchFamily="34" charset="-122"/>
                <a:ea typeface="Arial Unicode MS" pitchFamily="34" charset="-122"/>
                <a:cs typeface="Arial Unicode MS" pitchFamily="34" charset="-122"/>
              </a:rPr>
              <a:t>  </a:t>
            </a:r>
            <a:r>
              <a:rPr lang="en-US" altLang="zh-CN" sz="2495" dirty="0">
                <a:solidFill>
                  <a:srgbClr val="00456A"/>
                </a:solidFill>
                <a:latin typeface="Arial Unicode MS" pitchFamily="34" charset="-122"/>
                <a:ea typeface="Arial Unicode MS" pitchFamily="34" charset="-122"/>
                <a:cs typeface="Arial Unicode MS" pitchFamily="34" charset="-122"/>
              </a:rPr>
              <a:t>帮助企业…</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300"/>
              </a:lnSpc>
              <a:spcBef>
                <a:spcPts val="0"/>
              </a:spcBef>
              <a:spcAft>
                <a:spcPts val="0"/>
              </a:spcAft>
              <a:tabLst>
                <a:tab pos="190500" algn="l"/>
                <a:tab pos="5334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不加设备，</a:t>
            </a:r>
            <a:r>
              <a:rPr lang="en-US" altLang="zh-CN" sz="2004" dirty="0">
                <a:solidFill>
                  <a:srgbClr val="F58025"/>
                </a:solidFill>
                <a:latin typeface="Arial Unicode MS" pitchFamily="34" charset="-122"/>
                <a:ea typeface="Arial Unicode MS" pitchFamily="34" charset="-122"/>
                <a:cs typeface="Arial Unicode MS" pitchFamily="34" charset="-122"/>
              </a:rPr>
              <a:t>增加产能</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000"/>
              </a:lnSpc>
              <a:spcBef>
                <a:spcPts val="0"/>
              </a:spcBef>
              <a:spcAft>
                <a:spcPts val="0"/>
              </a:spcAft>
              <a:tabLst>
                <a:tab pos="190500" algn="l"/>
                <a:tab pos="5334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发现并降低非计划停机时间</a:t>
            </a:r>
          </a:p>
          <a:p>
            <a:pPr fontAlgn="auto">
              <a:lnSpc>
                <a:spcPts val="2700"/>
              </a:lnSpc>
              <a:spcBef>
                <a:spcPts val="0"/>
              </a:spcBef>
              <a:spcAft>
                <a:spcPts val="0"/>
              </a:spcAft>
              <a:tabLst>
                <a:tab pos="190500" algn="l"/>
                <a:tab pos="5334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使用这些能力生产更多产品或削减成本</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300"/>
              </a:lnSpc>
              <a:spcBef>
                <a:spcPts val="0"/>
              </a:spcBef>
              <a:spcAft>
                <a:spcPts val="0"/>
              </a:spcAft>
              <a:tabLst>
                <a:tab pos="190500" algn="l"/>
                <a:tab pos="5334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提高良品率</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000000"/>
                </a:solidFill>
                <a:latin typeface="Arial Unicode MS" pitchFamily="34" charset="-122"/>
                <a:ea typeface="Arial Unicode MS" pitchFamily="34" charset="-122"/>
                <a:cs typeface="Arial Unicode MS" pitchFamily="34" charset="-122"/>
              </a:rPr>
              <a:t>/</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F58025"/>
                </a:solidFill>
                <a:latin typeface="Arial Unicode MS" pitchFamily="34" charset="-122"/>
                <a:ea typeface="Arial Unicode MS" pitchFamily="34" charset="-122"/>
                <a:cs typeface="Arial Unicode MS" pitchFamily="34" charset="-122"/>
              </a:rPr>
              <a:t>降低报废率</a:t>
            </a:r>
          </a:p>
          <a:p>
            <a:pPr fontAlgn="auto">
              <a:lnSpc>
                <a:spcPts val="2700"/>
              </a:lnSpc>
              <a:spcBef>
                <a:spcPts val="0"/>
              </a:spcBef>
              <a:spcAft>
                <a:spcPts val="0"/>
              </a:spcAft>
              <a:tabLst>
                <a:tab pos="190500" algn="l"/>
                <a:tab pos="5334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关注质量损失点</a:t>
            </a:r>
          </a:p>
        </p:txBody>
      </p:sp>
      <p:sp>
        <p:nvSpPr>
          <p:cNvPr id="12" name="TextBox 1"/>
          <p:cNvSpPr txBox="1"/>
          <p:nvPr/>
        </p:nvSpPr>
        <p:spPr>
          <a:xfrm>
            <a:off x="431800" y="3251200"/>
            <a:ext cx="4627563" cy="1990725"/>
          </a:xfrm>
          <a:prstGeom prst="rect">
            <a:avLst/>
          </a:prstGeom>
          <a:noFill/>
        </p:spPr>
        <p:txBody>
          <a:bodyPr wrap="none" lIns="0" tIns="0" rIns="0">
            <a:spAutoFit/>
          </a:bodyPr>
          <a:lstStyle/>
          <a:p>
            <a:pPr fontAlgn="auto">
              <a:lnSpc>
                <a:spcPts val="2000"/>
              </a:lnSpc>
              <a:spcBef>
                <a:spcPts val="0"/>
              </a:spcBef>
              <a:spcAft>
                <a:spcPts val="0"/>
              </a:spcAft>
              <a:tabLst>
                <a:tab pos="342900" algn="l"/>
              </a:tabLst>
              <a:defRPr/>
            </a:pPr>
            <a:r>
              <a:rPr lang="en-US" altLang="zh-CN" sz="2006" dirty="0">
                <a:solidFill>
                  <a:srgbClr val="000000"/>
                </a:solidFill>
                <a:latin typeface="Arial Unicode MS" pitchFamily="34" charset="-122"/>
                <a:ea typeface="Arial Unicode MS" pitchFamily="34" charset="-122"/>
                <a:cs typeface="Arial Unicode MS" pitchFamily="34" charset="-122"/>
              </a:rPr>
              <a:t>提高产品的</a:t>
            </a:r>
            <a:r>
              <a:rPr lang="en-US" altLang="zh-CN" sz="2006" dirty="0">
                <a:latin typeface="Arial Unicode MS" pitchFamily="34" charset="-122"/>
                <a:ea typeface="Arial Unicode MS" pitchFamily="34" charset="-122"/>
                <a:cs typeface="Arial Unicode MS" pitchFamily="34" charset="-122"/>
              </a:rPr>
              <a:t>  </a:t>
            </a:r>
            <a:r>
              <a:rPr lang="en-US" altLang="zh-CN" sz="2006" dirty="0">
                <a:solidFill>
                  <a:srgbClr val="F58025"/>
                </a:solidFill>
                <a:latin typeface="Arial Unicode MS" pitchFamily="34" charset="-122"/>
                <a:ea typeface="Arial Unicode MS" pitchFamily="34" charset="-122"/>
                <a:cs typeface="Arial Unicode MS" pitchFamily="34" charset="-122"/>
              </a:rPr>
              <a:t>生产能力</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000"/>
              </a:lnSpc>
              <a:spcBef>
                <a:spcPts val="0"/>
              </a:spcBef>
              <a:spcAft>
                <a:spcPts val="0"/>
              </a:spcAft>
              <a:tabLst>
                <a:tab pos="342900" algn="l"/>
              </a:tabLst>
              <a:defRPr/>
            </a:pPr>
            <a:r>
              <a:rPr lang="en-US" altLang="zh-CN"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关注速度损失及周期时间损失点</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400"/>
              </a:lnSpc>
              <a:spcBef>
                <a:spcPts val="0"/>
              </a:spcBef>
              <a:spcAft>
                <a:spcPts val="0"/>
              </a:spcAft>
              <a:tabLst>
                <a:tab pos="342900" algn="l"/>
              </a:tabLst>
              <a:defRPr/>
            </a:pPr>
            <a:r>
              <a:rPr lang="en-US" altLang="zh-CN" sz="2004" dirty="0">
                <a:solidFill>
                  <a:srgbClr val="000000"/>
                </a:solidFill>
                <a:latin typeface="Arial Unicode MS" pitchFamily="34" charset="-122"/>
                <a:ea typeface="Arial Unicode MS" pitchFamily="34" charset="-122"/>
                <a:cs typeface="Arial Unicode MS" pitchFamily="34" charset="-122"/>
              </a:rPr>
              <a:t>提高</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F58025"/>
                </a:solidFill>
                <a:latin typeface="Arial Unicode MS" pitchFamily="34" charset="-122"/>
                <a:ea typeface="Arial Unicode MS" pitchFamily="34" charset="-122"/>
                <a:cs typeface="Arial Unicode MS" pitchFamily="34" charset="-122"/>
              </a:rPr>
              <a:t>OEE</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F58025"/>
                </a:solidFill>
                <a:latin typeface="Arial Unicode MS" pitchFamily="34" charset="-122"/>
                <a:ea typeface="Arial Unicode MS" pitchFamily="34" charset="-122"/>
                <a:cs typeface="Arial Unicode MS" pitchFamily="34" charset="-122"/>
              </a:rPr>
              <a:t>(</a:t>
            </a:r>
            <a:r>
              <a:rPr lang="en-US" altLang="zh-CN" sz="2004" dirty="0">
                <a:solidFill>
                  <a:srgbClr val="F58025"/>
                </a:solidFill>
                <a:latin typeface="Arial Unicode MS" pitchFamily="34" charset="-122"/>
                <a:ea typeface="Arial Unicode MS" pitchFamily="34" charset="-122"/>
                <a:cs typeface="Arial Unicode MS" pitchFamily="34" charset="-122"/>
              </a:rPr>
              <a:t>全局设备效率）</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400"/>
              </a:lnSpc>
              <a:spcBef>
                <a:spcPts val="0"/>
              </a:spcBef>
              <a:spcAft>
                <a:spcPts val="0"/>
              </a:spcAft>
              <a:tabLst>
                <a:tab pos="342900" algn="l"/>
              </a:tabLst>
              <a:defRPr/>
            </a:pPr>
            <a:r>
              <a:rPr lang="en-US" altLang="zh-CN" sz="2004" dirty="0">
                <a:solidFill>
                  <a:srgbClr val="000000"/>
                </a:solidFill>
                <a:latin typeface="Arial Unicode MS" pitchFamily="34" charset="-122"/>
                <a:ea typeface="Arial Unicode MS" pitchFamily="34" charset="-122"/>
                <a:cs typeface="Arial Unicode MS" pitchFamily="34" charset="-122"/>
              </a:rPr>
              <a:t>所有工厂采用</a:t>
            </a:r>
            <a:r>
              <a:rPr lang="en-US" altLang="zh-CN" sz="2004" dirty="0">
                <a:solidFill>
                  <a:srgbClr val="F58025"/>
                </a:solidFill>
                <a:latin typeface="Arial Unicode MS" pitchFamily="34" charset="-122"/>
                <a:ea typeface="Arial Unicode MS" pitchFamily="34" charset="-122"/>
                <a:cs typeface="Arial Unicode MS" pitchFamily="34" charset="-122"/>
              </a:rPr>
              <a:t>一致的</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000000"/>
                </a:solidFill>
                <a:latin typeface="Arial Unicode MS" pitchFamily="34" charset="-122"/>
                <a:ea typeface="Arial Unicode MS" pitchFamily="34" charset="-122"/>
                <a:cs typeface="Arial Unicode MS" pitchFamily="34" charset="-122"/>
              </a:rPr>
              <a:t>OEE</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衡量标准</a:t>
            </a:r>
          </a:p>
          <a:p>
            <a:pPr fontAlgn="auto">
              <a:lnSpc>
                <a:spcPts val="1000"/>
              </a:lnSpc>
              <a:spcBef>
                <a:spcPts val="0"/>
              </a:spcBef>
              <a:spcAft>
                <a:spcPts val="0"/>
              </a:spcAft>
              <a:defRPr/>
            </a:pPr>
            <a:endParaRPr lang="en-US" altLang="zh-CN" dirty="0">
              <a:latin typeface="Arial Unicode MS" pitchFamily="34" charset="-122"/>
              <a:ea typeface="Arial Unicode MS" pitchFamily="34" charset="-122"/>
              <a:cs typeface="Arial Unicode MS" pitchFamily="34" charset="-122"/>
            </a:endParaRPr>
          </a:p>
          <a:p>
            <a:pPr fontAlgn="auto">
              <a:lnSpc>
                <a:spcPts val="2500"/>
              </a:lnSpc>
              <a:spcBef>
                <a:spcPts val="0"/>
              </a:spcBef>
              <a:spcAft>
                <a:spcPts val="0"/>
              </a:spcAft>
              <a:tabLst>
                <a:tab pos="342900" algn="l"/>
              </a:tabLst>
              <a:defRPr/>
            </a:pPr>
            <a:r>
              <a:rPr lang="en-US" altLang="zh-CN" sz="2004" dirty="0">
                <a:solidFill>
                  <a:srgbClr val="000000"/>
                </a:solidFill>
                <a:latin typeface="Arial Unicode MS" pitchFamily="34" charset="-122"/>
                <a:ea typeface="Arial Unicode MS" pitchFamily="34" charset="-122"/>
                <a:cs typeface="Arial Unicode MS" pitchFamily="34" charset="-122"/>
              </a:rPr>
              <a:t>高级</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F58025"/>
                </a:solidFill>
                <a:latin typeface="Arial Unicode MS" pitchFamily="34" charset="-122"/>
                <a:ea typeface="Arial Unicode MS" pitchFamily="34" charset="-122"/>
                <a:cs typeface="Arial Unicode MS" pitchFamily="34" charset="-122"/>
              </a:rPr>
              <a:t>SPC/SQC</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模块助力</a:t>
            </a:r>
            <a:r>
              <a:rPr lang="en-US" altLang="zh-CN" sz="2004" dirty="0">
                <a:latin typeface="Arial Unicode MS" pitchFamily="34" charset="-122"/>
                <a:ea typeface="Arial Unicode MS" pitchFamily="34" charset="-122"/>
                <a:cs typeface="Arial Unicode MS" pitchFamily="34" charset="-122"/>
              </a:rPr>
              <a:t>  </a:t>
            </a:r>
            <a:r>
              <a:rPr lang="en-US" altLang="zh-CN" sz="2004" b="1" dirty="0">
                <a:solidFill>
                  <a:srgbClr val="000000"/>
                </a:solidFill>
                <a:latin typeface="Arial Unicode MS" pitchFamily="34" charset="-122"/>
                <a:ea typeface="Arial Unicode MS" pitchFamily="34" charset="-122"/>
                <a:cs typeface="Arial Unicode MS" pitchFamily="34" charset="-122"/>
              </a:rPr>
              <a:t>OEE</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0000"/>
                </a:solidFill>
                <a:latin typeface="Arial Unicode MS" pitchFamily="34" charset="-122"/>
                <a:ea typeface="Arial Unicode MS" pitchFamily="34" charset="-122"/>
                <a:cs typeface="Arial Unicode MS" pitchFamily="34" charset="-122"/>
              </a:rPr>
              <a:t>更大改善</a:t>
            </a:r>
          </a:p>
        </p:txBody>
      </p:sp>
      <p:sp>
        <p:nvSpPr>
          <p:cNvPr id="13" name="TextBox 1"/>
          <p:cNvSpPr txBox="1"/>
          <p:nvPr/>
        </p:nvSpPr>
        <p:spPr>
          <a:xfrm>
            <a:off x="4889500" y="3403600"/>
            <a:ext cx="3746500" cy="328613"/>
          </a:xfrm>
          <a:prstGeom prst="rect">
            <a:avLst/>
          </a:prstGeom>
          <a:noFill/>
        </p:spPr>
        <p:txBody>
          <a:bodyPr wrap="none" lIns="0" tIns="0" rIns="0">
            <a:spAutoFit/>
          </a:bodyPr>
          <a:lstStyle/>
          <a:p>
            <a:pPr fontAlgn="auto">
              <a:lnSpc>
                <a:spcPts val="2200"/>
              </a:lnSpc>
              <a:spcBef>
                <a:spcPts val="0"/>
              </a:spcBef>
              <a:spcAft>
                <a:spcPts val="0"/>
              </a:spcAft>
              <a:defRPr/>
            </a:pPr>
            <a:r>
              <a:rPr lang="en-US" altLang="zh-CN" sz="2004" dirty="0">
                <a:solidFill>
                  <a:srgbClr val="002060"/>
                </a:solidFill>
                <a:latin typeface="Arial Unicode MS" pitchFamily="34" charset="-122"/>
                <a:ea typeface="Arial Unicode MS" pitchFamily="34" charset="-122"/>
                <a:cs typeface="Arial Unicode MS" pitchFamily="34" charset="-122"/>
              </a:rPr>
              <a:t>OEE=嫁动率</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2060"/>
                </a:solidFill>
                <a:latin typeface="Arial Unicode MS" pitchFamily="34" charset="-122"/>
                <a:ea typeface="Arial Unicode MS" pitchFamily="34" charset="-122"/>
                <a:cs typeface="Arial Unicode MS" pitchFamily="34" charset="-122"/>
              </a:rPr>
              <a:t>*</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2060"/>
                </a:solidFill>
                <a:latin typeface="Arial Unicode MS" pitchFamily="34" charset="-122"/>
                <a:ea typeface="Arial Unicode MS" pitchFamily="34" charset="-122"/>
                <a:cs typeface="Arial Unicode MS" pitchFamily="34" charset="-122"/>
              </a:rPr>
              <a:t>良品率</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2060"/>
                </a:solidFill>
                <a:latin typeface="Arial Unicode MS" pitchFamily="34" charset="-122"/>
                <a:ea typeface="Arial Unicode MS" pitchFamily="34" charset="-122"/>
                <a:cs typeface="Arial Unicode MS" pitchFamily="34" charset="-122"/>
              </a:rPr>
              <a:t>*</a:t>
            </a:r>
            <a:r>
              <a:rPr lang="en-US" altLang="zh-CN" sz="2004" dirty="0">
                <a:latin typeface="Arial Unicode MS" pitchFamily="34" charset="-122"/>
                <a:ea typeface="Arial Unicode MS" pitchFamily="34" charset="-122"/>
                <a:cs typeface="Arial Unicode MS" pitchFamily="34" charset="-122"/>
              </a:rPr>
              <a:t> </a:t>
            </a:r>
            <a:r>
              <a:rPr lang="en-US" altLang="zh-CN" sz="2004" dirty="0">
                <a:solidFill>
                  <a:srgbClr val="002060"/>
                </a:solidFill>
                <a:latin typeface="Arial Unicode MS" pitchFamily="34" charset="-122"/>
                <a:ea typeface="Arial Unicode MS" pitchFamily="34" charset="-122"/>
                <a:cs typeface="Arial Unicode MS" pitchFamily="34" charset="-122"/>
              </a:rPr>
              <a:t>设备表现</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电子看板</a:t>
            </a:r>
          </a:p>
        </p:txBody>
      </p:sp>
      <p:sp>
        <p:nvSpPr>
          <p:cNvPr id="3" name="内容占位符 2"/>
          <p:cNvSpPr>
            <a:spLocks noGrp="1"/>
          </p:cNvSpPr>
          <p:nvPr>
            <p:ph idx="1"/>
          </p:nvPr>
        </p:nvSpPr>
        <p:spPr>
          <a:xfrm>
            <a:off x="395288" y="1125538"/>
            <a:ext cx="8475662" cy="2220912"/>
          </a:xfrm>
        </p:spPr>
        <p:txBody>
          <a:bodyPr rtlCol="0">
            <a:normAutofit lnSpcReduction="10000"/>
          </a:bodyPr>
          <a:lstStyle/>
          <a:p>
            <a:pPr eaLnBrk="1" fontAlgn="auto" hangingPunct="1">
              <a:spcBef>
                <a:spcPts val="0"/>
              </a:spcBef>
              <a:defRPr/>
            </a:pPr>
            <a:r>
              <a:rPr lang="zh-CN" altLang="en-US" dirty="0" smtClean="0">
                <a:latin typeface="Arial Unicode MS" pitchFamily="34" charset="-122"/>
                <a:ea typeface="Arial Unicode MS" pitchFamily="34" charset="-122"/>
                <a:cs typeface="Arial Unicode MS" pitchFamily="34" charset="-122"/>
              </a:rPr>
              <a:t>电子看板数据源于实时数据库，通过多种播放模式（如滚屏、翻页等）能展示大量车间工作人员需要的信息，将生产动态和异常暴露于现场所有 人的眼前，起到信息共享、协作支持、互相监督、快速响应的作用。</a:t>
            </a:r>
            <a:endParaRPr lang="zh-CN" altLang="en-US" dirty="0">
              <a:latin typeface="Arial Unicode MS" pitchFamily="34" charset="-122"/>
              <a:ea typeface="Arial Unicode MS" pitchFamily="34" charset="-122"/>
              <a:cs typeface="Arial Unicode MS" pitchFamily="34" charset="-122"/>
            </a:endParaRPr>
          </a:p>
        </p:txBody>
      </p:sp>
      <p:pic>
        <p:nvPicPr>
          <p:cNvPr id="32771" name="Picture 2"/>
          <p:cNvPicPr>
            <a:picLocks noChangeAspect="1" noChangeArrowheads="1"/>
          </p:cNvPicPr>
          <p:nvPr/>
        </p:nvPicPr>
        <p:blipFill>
          <a:blip r:embed="rId2"/>
          <a:srcRect/>
          <a:stretch>
            <a:fillRect/>
          </a:stretch>
        </p:blipFill>
        <p:spPr bwMode="auto">
          <a:xfrm>
            <a:off x="1030288" y="3152775"/>
            <a:ext cx="7429500" cy="33718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1"/>
          <p:cNvSpPr>
            <a:spLocks noGrp="1"/>
          </p:cNvSpPr>
          <p:nvPr>
            <p:ph type="title"/>
          </p:nvPr>
        </p:nvSpPr>
        <p:spPr/>
        <p:txBody>
          <a:bodyPr/>
          <a:lstStyle/>
          <a:p>
            <a:pPr eaLnBrk="1" hangingPunct="1"/>
            <a:r>
              <a:rPr lang="zh-CN" altLang="en-US" smtClean="0"/>
              <a:t>操作端</a:t>
            </a:r>
          </a:p>
        </p:txBody>
      </p:sp>
      <p:sp>
        <p:nvSpPr>
          <p:cNvPr id="33794" name="TextBox 3"/>
          <p:cNvSpPr txBox="1">
            <a:spLocks noChangeArrowheads="1"/>
          </p:cNvSpPr>
          <p:nvPr/>
        </p:nvSpPr>
        <p:spPr bwMode="auto">
          <a:xfrm>
            <a:off x="250825" y="765175"/>
            <a:ext cx="8569325" cy="1527175"/>
          </a:xfrm>
          <a:prstGeom prst="rect">
            <a:avLst/>
          </a:prstGeom>
          <a:noFill/>
          <a:ln w="9525">
            <a:noFill/>
            <a:miter lim="800000"/>
            <a:headEnd/>
            <a:tailEnd/>
          </a:ln>
        </p:spPr>
        <p:txBody>
          <a:bodyPr>
            <a:spAutoFit/>
          </a:bodyPr>
          <a:lstStyle/>
          <a:p>
            <a:pPr marL="285750" indent="-285750">
              <a:lnSpc>
                <a:spcPct val="150000"/>
              </a:lnSpc>
              <a:buFont typeface="Wingdings" pitchFamily="2" charset="2"/>
              <a:buChar char="ü"/>
            </a:pPr>
            <a:r>
              <a:rPr lang="zh-CN" altLang="en-US" sz="1600">
                <a:latin typeface="Arial Unicode MS"/>
                <a:ea typeface="Arial Unicode MS"/>
                <a:cs typeface="Arial Unicode MS"/>
              </a:rPr>
              <a:t>采用大按钮设计，方便触摸屏使用</a:t>
            </a:r>
            <a:endParaRPr lang="en-US" altLang="zh-CN" sz="1600">
              <a:latin typeface="Arial Unicode MS"/>
              <a:ea typeface="Arial Unicode MS"/>
              <a:cs typeface="Arial Unicode MS"/>
            </a:endParaRPr>
          </a:p>
          <a:p>
            <a:pPr marL="285750" indent="-285750">
              <a:lnSpc>
                <a:spcPct val="150000"/>
              </a:lnSpc>
              <a:buFont typeface="Wingdings" pitchFamily="2" charset="2"/>
              <a:buChar char="ü"/>
            </a:pPr>
            <a:r>
              <a:rPr lang="zh-CN" altLang="en-US" sz="1600">
                <a:latin typeface="Arial Unicode MS"/>
                <a:ea typeface="Arial Unicode MS"/>
                <a:cs typeface="Arial Unicode MS"/>
              </a:rPr>
              <a:t>可同时管理多个机台，节约投资成本</a:t>
            </a:r>
            <a:endParaRPr lang="en-US" altLang="zh-CN" sz="1600">
              <a:latin typeface="Arial Unicode MS"/>
              <a:ea typeface="Arial Unicode MS"/>
              <a:cs typeface="Arial Unicode MS"/>
            </a:endParaRPr>
          </a:p>
          <a:p>
            <a:pPr marL="285750" indent="-285750">
              <a:lnSpc>
                <a:spcPct val="150000"/>
              </a:lnSpc>
              <a:buFont typeface="Wingdings" pitchFamily="2" charset="2"/>
              <a:buChar char="ü"/>
            </a:pPr>
            <a:r>
              <a:rPr lang="zh-CN" altLang="en-US" sz="1600">
                <a:latin typeface="Arial Unicode MS"/>
                <a:ea typeface="Arial Unicode MS"/>
                <a:cs typeface="Arial Unicode MS"/>
              </a:rPr>
              <a:t>可方便扩展，将管理实时的延伸到车间</a:t>
            </a:r>
            <a:endParaRPr lang="en-US" altLang="zh-CN" sz="1600">
              <a:latin typeface="Arial Unicode MS"/>
              <a:ea typeface="Arial Unicode MS"/>
              <a:cs typeface="Arial Unicode MS"/>
            </a:endParaRPr>
          </a:p>
          <a:p>
            <a:pPr marL="285750" indent="-285750">
              <a:lnSpc>
                <a:spcPct val="150000"/>
              </a:lnSpc>
              <a:buFont typeface="Wingdings" pitchFamily="2" charset="2"/>
              <a:buChar char="ü"/>
            </a:pPr>
            <a:r>
              <a:rPr lang="zh-CN" altLang="en-US" sz="1600">
                <a:latin typeface="Arial Unicode MS"/>
                <a:ea typeface="Arial Unicode MS"/>
                <a:cs typeface="Arial Unicode MS"/>
              </a:rPr>
              <a:t>哪怕不识字，弘光</a:t>
            </a:r>
            <a:r>
              <a:rPr lang="en-US" altLang="zh-CN" sz="1600">
                <a:latin typeface="Arial Unicode MS"/>
                <a:ea typeface="Arial Unicode MS"/>
                <a:cs typeface="Arial Unicode MS"/>
              </a:rPr>
              <a:t>MES</a:t>
            </a:r>
            <a:r>
              <a:rPr lang="zh-CN" altLang="en-US" sz="1600">
                <a:latin typeface="Arial Unicode MS"/>
                <a:ea typeface="Arial Unicode MS"/>
                <a:cs typeface="Arial Unicode MS"/>
              </a:rPr>
              <a:t>也有应对，一切为了“用起来”</a:t>
            </a:r>
          </a:p>
        </p:txBody>
      </p:sp>
      <p:pic>
        <p:nvPicPr>
          <p:cNvPr id="33795" name="Picture 2"/>
          <p:cNvPicPr>
            <a:picLocks noChangeAspect="1" noChangeArrowheads="1"/>
          </p:cNvPicPr>
          <p:nvPr/>
        </p:nvPicPr>
        <p:blipFill>
          <a:blip r:embed="rId2"/>
          <a:srcRect/>
          <a:stretch>
            <a:fillRect/>
          </a:stretch>
        </p:blipFill>
        <p:spPr bwMode="auto">
          <a:xfrm>
            <a:off x="755650" y="2420938"/>
            <a:ext cx="7596188" cy="424338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占位符 2"/>
          <p:cNvSpPr>
            <a:spLocks noGrp="1"/>
          </p:cNvSpPr>
          <p:nvPr>
            <p:ph type="body" sz="quarter" idx="10"/>
          </p:nvPr>
        </p:nvSpPr>
        <p:spPr>
          <a:xfrm>
            <a:off x="239713" y="3643313"/>
            <a:ext cx="5997575" cy="644525"/>
          </a:xfrm>
        </p:spPr>
        <p:txBody>
          <a:bodyPr/>
          <a:lstStyle/>
          <a:p>
            <a:pPr eaLnBrk="1" hangingPunct="1"/>
            <a:r>
              <a:rPr lang="zh-CN" altLang="en-US" smtClean="0">
                <a:solidFill>
                  <a:schemeClr val="bg1"/>
                </a:solidFill>
                <a:latin typeface="Arial Unicode MS"/>
                <a:ea typeface="Arial Unicode MS"/>
                <a:cs typeface="Arial Unicode MS"/>
              </a:rPr>
              <a:t>第三章 </a:t>
            </a:r>
            <a:r>
              <a:rPr lang="en-US" altLang="zh-CN" smtClean="0">
                <a:solidFill>
                  <a:schemeClr val="bg1"/>
                </a:solidFill>
                <a:latin typeface="Arial Unicode MS"/>
                <a:ea typeface="Arial Unicode MS"/>
                <a:cs typeface="Arial Unicode MS"/>
              </a:rPr>
              <a:t>MES</a:t>
            </a:r>
            <a:r>
              <a:rPr lang="zh-CN" altLang="en-US" smtClean="0">
                <a:solidFill>
                  <a:schemeClr val="bg1"/>
                </a:solidFill>
                <a:latin typeface="Arial Unicode MS"/>
                <a:ea typeface="Arial Unicode MS"/>
                <a:cs typeface="Arial Unicode MS"/>
              </a:rPr>
              <a:t>系统介绍</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375" y="188913"/>
            <a:ext cx="6705600" cy="439737"/>
          </a:xfrm>
        </p:spPr>
        <p:txBody>
          <a:bodyPr rtlCol="0">
            <a:normAutofit fontScale="90000"/>
          </a:bodyPr>
          <a:lstStyle/>
          <a:p>
            <a:pPr eaLnBrk="1" fontAlgn="auto" hangingPunct="1">
              <a:spcAft>
                <a:spcPts val="0"/>
              </a:spcAft>
              <a:defRPr/>
            </a:pPr>
            <a:r>
              <a:rPr lang="zh-CN" altLang="en-US" dirty="0" smtClean="0"/>
              <a:t>弘光</a:t>
            </a:r>
            <a:r>
              <a:rPr altLang="zh-CN" dirty="0" smtClean="0"/>
              <a:t>MES </a:t>
            </a:r>
            <a:r>
              <a:rPr lang="zh-CN" altLang="en-US" dirty="0" smtClean="0"/>
              <a:t>系统功能</a:t>
            </a:r>
            <a:endParaRPr lang="zh-CN" altLang="en-US" dirty="0"/>
          </a:p>
        </p:txBody>
      </p:sp>
      <p:sp>
        <p:nvSpPr>
          <p:cNvPr id="35842" name="TextBox 2"/>
          <p:cNvSpPr txBox="1">
            <a:spLocks noChangeArrowheads="1"/>
          </p:cNvSpPr>
          <p:nvPr/>
        </p:nvSpPr>
        <p:spPr bwMode="auto">
          <a:xfrm>
            <a:off x="3144838" y="2727325"/>
            <a:ext cx="2492375" cy="1016000"/>
          </a:xfrm>
          <a:prstGeom prst="rect">
            <a:avLst/>
          </a:prstGeom>
          <a:noFill/>
          <a:ln w="9525">
            <a:noFill/>
            <a:miter lim="800000"/>
            <a:headEnd/>
            <a:tailEnd/>
          </a:ln>
        </p:spPr>
        <p:txBody>
          <a:bodyPr wrap="none">
            <a:spAutoFit/>
          </a:bodyPr>
          <a:lstStyle/>
          <a:p>
            <a:r>
              <a:rPr lang="zh-CN" altLang="en-US" sz="6000">
                <a:latin typeface="黑体" pitchFamily="49" charset="-122"/>
                <a:ea typeface="黑体" pitchFamily="49" charset="-122"/>
              </a:rPr>
              <a:t>管理端</a:t>
            </a: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1"/>
          <p:cNvSpPr>
            <a:spLocks noGrp="1"/>
          </p:cNvSpPr>
          <p:nvPr>
            <p:ph type="title"/>
          </p:nvPr>
        </p:nvSpPr>
        <p:spPr/>
        <p:txBody>
          <a:bodyPr/>
          <a:lstStyle/>
          <a:p>
            <a:pPr eaLnBrk="1" hangingPunct="1"/>
            <a:r>
              <a:rPr altLang="zh-CN" smtClean="0"/>
              <a:t>MES</a:t>
            </a:r>
            <a:r>
              <a:rPr lang="zh-CN" altLang="en-US" smtClean="0"/>
              <a:t>管理端流程</a:t>
            </a:r>
          </a:p>
        </p:txBody>
      </p:sp>
      <p:pic>
        <p:nvPicPr>
          <p:cNvPr id="36866" name="Picture 2"/>
          <p:cNvPicPr>
            <a:picLocks noChangeAspect="1" noChangeArrowheads="1"/>
          </p:cNvPicPr>
          <p:nvPr/>
        </p:nvPicPr>
        <p:blipFill>
          <a:blip r:embed="rId2"/>
          <a:srcRect/>
          <a:stretch>
            <a:fillRect/>
          </a:stretch>
        </p:blipFill>
        <p:spPr bwMode="auto">
          <a:xfrm>
            <a:off x="755650" y="1196975"/>
            <a:ext cx="7853363" cy="505936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1"/>
          <p:cNvSpPr>
            <a:spLocks noGrp="1"/>
          </p:cNvSpPr>
          <p:nvPr>
            <p:ph type="title"/>
          </p:nvPr>
        </p:nvSpPr>
        <p:spPr/>
        <p:txBody>
          <a:bodyPr/>
          <a:lstStyle/>
          <a:p>
            <a:pPr eaLnBrk="1" hangingPunct="1"/>
            <a:r>
              <a:rPr lang="zh-CN" altLang="en-US" smtClean="0"/>
              <a:t>生产排程</a:t>
            </a:r>
          </a:p>
        </p:txBody>
      </p:sp>
      <p:pic>
        <p:nvPicPr>
          <p:cNvPr id="37890" name="Picture 2"/>
          <p:cNvPicPr>
            <a:picLocks noGrp="1" noChangeAspect="1" noChangeArrowheads="1"/>
          </p:cNvPicPr>
          <p:nvPr>
            <p:ph idx="1"/>
          </p:nvPr>
        </p:nvPicPr>
        <p:blipFill>
          <a:blip r:embed="rId2"/>
          <a:srcRect/>
          <a:stretch>
            <a:fillRect/>
          </a:stretch>
        </p:blipFill>
        <p:spPr>
          <a:xfrm>
            <a:off x="900113" y="1125538"/>
            <a:ext cx="7632700" cy="2616200"/>
          </a:xfrm>
        </p:spPr>
      </p:pic>
      <p:pic>
        <p:nvPicPr>
          <p:cNvPr id="37891" name="Picture 3"/>
          <p:cNvPicPr>
            <a:picLocks noChangeAspect="1" noChangeArrowheads="1"/>
          </p:cNvPicPr>
          <p:nvPr/>
        </p:nvPicPr>
        <p:blipFill>
          <a:blip r:embed="rId3"/>
          <a:srcRect/>
          <a:stretch>
            <a:fillRect/>
          </a:stretch>
        </p:blipFill>
        <p:spPr bwMode="auto">
          <a:xfrm>
            <a:off x="900113" y="3716338"/>
            <a:ext cx="7672387" cy="27749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2"/>
          <p:cNvSpPr>
            <a:spLocks noGrp="1"/>
          </p:cNvSpPr>
          <p:nvPr>
            <p:ph type="title"/>
          </p:nvPr>
        </p:nvSpPr>
        <p:spPr/>
        <p:txBody>
          <a:bodyPr/>
          <a:lstStyle/>
          <a:p>
            <a:pPr eaLnBrk="1" hangingPunct="1"/>
            <a:r>
              <a:rPr lang="zh-TW" altLang="en-US" smtClean="0"/>
              <a:t>工單流程管理 </a:t>
            </a:r>
            <a:endParaRPr lang="zh-CN" altLang="en-US" smtClean="0"/>
          </a:p>
        </p:txBody>
      </p:sp>
      <p:pic>
        <p:nvPicPr>
          <p:cNvPr id="38914" name="Picture 2"/>
          <p:cNvPicPr>
            <a:picLocks noChangeAspect="1" noChangeArrowheads="1"/>
          </p:cNvPicPr>
          <p:nvPr/>
        </p:nvPicPr>
        <p:blipFill>
          <a:blip r:embed="rId3"/>
          <a:srcRect/>
          <a:stretch>
            <a:fillRect/>
          </a:stretch>
        </p:blipFill>
        <p:spPr bwMode="auto">
          <a:xfrm>
            <a:off x="2286000" y="2600325"/>
            <a:ext cx="5110163" cy="4257675"/>
          </a:xfrm>
          <a:prstGeom prst="rect">
            <a:avLst/>
          </a:prstGeom>
          <a:noFill/>
          <a:ln w="9525">
            <a:noFill/>
            <a:miter lim="800000"/>
            <a:headEnd/>
            <a:tailEnd/>
          </a:ln>
        </p:spPr>
      </p:pic>
      <p:sp>
        <p:nvSpPr>
          <p:cNvPr id="38915" name="TextBox 3"/>
          <p:cNvSpPr txBox="1">
            <a:spLocks noChangeArrowheads="1"/>
          </p:cNvSpPr>
          <p:nvPr/>
        </p:nvSpPr>
        <p:spPr bwMode="auto">
          <a:xfrm>
            <a:off x="357188" y="1285875"/>
            <a:ext cx="8572500" cy="1477963"/>
          </a:xfrm>
          <a:prstGeom prst="rect">
            <a:avLst/>
          </a:prstGeom>
          <a:noFill/>
          <a:ln w="9525">
            <a:noFill/>
            <a:miter lim="800000"/>
            <a:headEnd/>
            <a:tailEnd/>
          </a:ln>
        </p:spPr>
        <p:txBody>
          <a:bodyPr>
            <a:spAutoFit/>
          </a:bodyPr>
          <a:lstStyle/>
          <a:p>
            <a:r>
              <a:rPr lang="en-US" altLang="zh-CN">
                <a:latin typeface="Calibri" pitchFamily="34" charset="0"/>
              </a:rPr>
              <a:t>1</a:t>
            </a:r>
            <a:r>
              <a:rPr lang="zh-CN" altLang="en-US">
                <a:latin typeface="Calibri" pitchFamily="34" charset="0"/>
              </a:rPr>
              <a:t>、系统可以根据工程工艺资料，自动生成工单工艺。工单流程按照加工顺序，标明</a:t>
            </a:r>
            <a:r>
              <a:rPr lang="zh-TW" altLang="en-US">
                <a:latin typeface="Calibri" pitchFamily="34" charset="0"/>
                <a:ea typeface="PMingLiU" pitchFamily="18" charset="-120"/>
              </a:rPr>
              <a:t>工單需要完成的工序、預計資源群組、機台生產</a:t>
            </a:r>
            <a:r>
              <a:rPr lang="zh-CN" altLang="en-US">
                <a:latin typeface="Calibri" pitchFamily="34" charset="0"/>
              </a:rPr>
              <a:t>。</a:t>
            </a:r>
            <a:endParaRPr lang="en-US" altLang="zh-CN">
              <a:latin typeface="Calibri" pitchFamily="34" charset="0"/>
            </a:endParaRPr>
          </a:p>
          <a:p>
            <a:r>
              <a:rPr lang="en-US" altLang="zh-TW">
                <a:latin typeface="Calibri" pitchFamily="34" charset="0"/>
                <a:ea typeface="PMingLiU" pitchFamily="18" charset="-120"/>
              </a:rPr>
              <a:t>2</a:t>
            </a:r>
            <a:r>
              <a:rPr lang="zh-CN" altLang="en-US">
                <a:latin typeface="Calibri" pitchFamily="34" charset="0"/>
              </a:rPr>
              <a:t>、</a:t>
            </a:r>
            <a:r>
              <a:rPr lang="en-US" altLang="zh-TW">
                <a:latin typeface="Calibri" pitchFamily="34" charset="0"/>
                <a:ea typeface="PMingLiU" pitchFamily="18" charset="-120"/>
              </a:rPr>
              <a:t>【</a:t>
            </a:r>
            <a:r>
              <a:rPr lang="zh-TW" altLang="en-US">
                <a:latin typeface="Calibri" pitchFamily="34" charset="0"/>
                <a:ea typeface="PMingLiU" pitchFamily="18" charset="-120"/>
              </a:rPr>
              <a:t>工單流程管理</a:t>
            </a:r>
            <a:r>
              <a:rPr lang="en-US" altLang="zh-TW">
                <a:latin typeface="Calibri" pitchFamily="34" charset="0"/>
                <a:ea typeface="PMingLiU" pitchFamily="18" charset="-120"/>
              </a:rPr>
              <a:t>】</a:t>
            </a:r>
            <a:r>
              <a:rPr lang="zh-TW" altLang="en-US">
                <a:latin typeface="Calibri" pitchFamily="34" charset="0"/>
                <a:ea typeface="PMingLiU" pitchFamily="18" charset="-120"/>
              </a:rPr>
              <a:t>中可以方便查詢工序完成情況、車間物料轉移、成品入庫等，都可以通過刷工單</a:t>
            </a:r>
            <a:r>
              <a:rPr lang="en-US" altLang="zh-CN">
                <a:latin typeface="Calibri" pitchFamily="34" charset="0"/>
              </a:rPr>
              <a:t>RFID</a:t>
            </a:r>
            <a:r>
              <a:rPr lang="zh-TW" altLang="en-US">
                <a:latin typeface="Calibri" pitchFamily="34" charset="0"/>
                <a:ea typeface="PMingLiU" pitchFamily="18" charset="-120"/>
              </a:rPr>
              <a:t>卡後，同一版面中查詢。</a:t>
            </a:r>
            <a:endParaRPr lang="en-US" altLang="zh-TW">
              <a:latin typeface="Calibri" pitchFamily="34" charset="0"/>
              <a:ea typeface="PMingLiU" pitchFamily="18" charset="-120"/>
            </a:endParaRPr>
          </a:p>
          <a:p>
            <a:endParaRPr lang="zh-CN" altLang="en-US">
              <a:latin typeface="Calibri" pitchFamily="34" charset="0"/>
            </a:endParaRPr>
          </a:p>
        </p:txBody>
      </p:sp>
      <p:sp>
        <p:nvSpPr>
          <p:cNvPr id="38916" name="矩形 4"/>
          <p:cNvSpPr>
            <a:spLocks noChangeArrowheads="1"/>
          </p:cNvSpPr>
          <p:nvPr/>
        </p:nvSpPr>
        <p:spPr bwMode="auto">
          <a:xfrm>
            <a:off x="4714875" y="214313"/>
            <a:ext cx="2786063" cy="923925"/>
          </a:xfrm>
          <a:prstGeom prst="rect">
            <a:avLst/>
          </a:prstGeom>
          <a:noFill/>
          <a:ln w="9525">
            <a:noFill/>
            <a:miter lim="800000"/>
            <a:headEnd/>
            <a:tailEnd/>
          </a:ln>
        </p:spPr>
        <p:txBody>
          <a:bodyPr>
            <a:spAutoFit/>
          </a:bodyPr>
          <a:lstStyle/>
          <a:p>
            <a:r>
              <a:rPr lang="zh-TW" altLang="en-US">
                <a:latin typeface="Calibri" pitchFamily="34" charset="0"/>
                <a:ea typeface="PMingLiU" pitchFamily="18" charset="-120"/>
              </a:rPr>
              <a:t>非常適合佈置在車間的觸控式螢幕、平板電腦安裝使用。</a:t>
            </a:r>
            <a:endParaRPr lang="zh-CN" altLang="en-US">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1"/>
          <p:cNvSpPr>
            <a:spLocks noGrp="1"/>
          </p:cNvSpPr>
          <p:nvPr>
            <p:ph type="title"/>
          </p:nvPr>
        </p:nvSpPr>
        <p:spPr/>
        <p:txBody>
          <a:bodyPr/>
          <a:lstStyle/>
          <a:p>
            <a:pPr eaLnBrk="1" hangingPunct="1"/>
            <a:r>
              <a:rPr altLang="zh-CN" smtClean="0">
                <a:latin typeface="Arial Unicode MS"/>
                <a:ea typeface="Arial Unicode MS"/>
                <a:cs typeface="Arial Unicode MS"/>
              </a:rPr>
              <a:t>MES</a:t>
            </a:r>
            <a:r>
              <a:rPr lang="zh-CN" altLang="en-US" smtClean="0">
                <a:latin typeface="Arial Unicode MS"/>
                <a:ea typeface="Arial Unicode MS"/>
                <a:cs typeface="Arial Unicode MS"/>
              </a:rPr>
              <a:t>系统</a:t>
            </a:r>
            <a:r>
              <a:rPr altLang="zh-CN" smtClean="0">
                <a:latin typeface="Arial Unicode MS"/>
                <a:ea typeface="Arial Unicode MS"/>
                <a:cs typeface="Arial Unicode MS"/>
              </a:rPr>
              <a:t>-</a:t>
            </a:r>
            <a:r>
              <a:rPr lang="zh-CN" altLang="en-US" smtClean="0">
                <a:latin typeface="Arial Unicode MS"/>
                <a:ea typeface="Arial Unicode MS"/>
                <a:cs typeface="Arial Unicode MS"/>
              </a:rPr>
              <a:t>工序排程</a:t>
            </a:r>
          </a:p>
        </p:txBody>
      </p:sp>
      <p:sp>
        <p:nvSpPr>
          <p:cNvPr id="3" name="内容占位符 2"/>
          <p:cNvSpPr>
            <a:spLocks noGrp="1"/>
          </p:cNvSpPr>
          <p:nvPr>
            <p:ph idx="1"/>
          </p:nvPr>
        </p:nvSpPr>
        <p:spPr>
          <a:xfrm>
            <a:off x="457200" y="1600200"/>
            <a:ext cx="7900988" cy="1900238"/>
          </a:xfrm>
        </p:spPr>
        <p:txBody>
          <a:bodyPr rtlCol="0">
            <a:normAutofit fontScale="70000" lnSpcReduction="20000"/>
          </a:bodyPr>
          <a:lstStyle/>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PMC</a:t>
            </a:r>
            <a:r>
              <a:rPr lang="zh-TW" altLang="en-US" dirty="0" smtClean="0">
                <a:latin typeface="Arial Unicode MS" pitchFamily="34" charset="-122"/>
                <a:ea typeface="Arial Unicode MS" pitchFamily="34" charset="-122"/>
                <a:cs typeface="Arial Unicode MS" pitchFamily="34" charset="-122"/>
              </a:rPr>
              <a:t>每天可以在系統中完成各車間機台、班組的詳細生產排程。可根據生產班次、預計機台、預計工時、各機台產能負荷、工單生產優先順序等參數，計算出工序的預計開工日期、預計完工日期等。</a:t>
            </a:r>
            <a:endParaRPr lang="en-US" altLang="zh-TW" dirty="0" smtClean="0">
              <a:latin typeface="Arial Unicode MS" pitchFamily="34" charset="-122"/>
              <a:ea typeface="Arial Unicode MS" pitchFamily="34" charset="-122"/>
              <a:cs typeface="Arial Unicode MS" pitchFamily="34" charset="-122"/>
            </a:endParaRPr>
          </a:p>
          <a:p>
            <a:pPr eaLnBrk="1" fontAlgn="auto" hangingPunct="1">
              <a:spcBef>
                <a:spcPts val="0"/>
              </a:spcBef>
              <a:defRPr/>
            </a:pPr>
            <a:r>
              <a:rPr lang="zh-TW" altLang="en-US" dirty="0" smtClean="0">
                <a:latin typeface="Arial Unicode MS" pitchFamily="34" charset="-122"/>
                <a:ea typeface="Arial Unicode MS" pitchFamily="34" charset="-122"/>
                <a:cs typeface="Arial Unicode MS" pitchFamily="34" charset="-122"/>
              </a:rPr>
              <a:t>系統可以即時回饋的生產狀態。生產管理人員可以查詢到所有車間未完成的工序。對於生產週期較短的行業，尤其適用。</a:t>
            </a:r>
            <a:endParaRPr lang="zh-CN" altLang="en-US" dirty="0" smtClean="0">
              <a:latin typeface="Arial Unicode MS" pitchFamily="34" charset="-122"/>
              <a:ea typeface="Arial Unicode MS" pitchFamily="34" charset="-122"/>
              <a:cs typeface="Arial Unicode MS" pitchFamily="34" charset="-122"/>
            </a:endParaRPr>
          </a:p>
          <a:p>
            <a:pPr eaLnBrk="1" fontAlgn="auto" hangingPunct="1">
              <a:spcBef>
                <a:spcPts val="0"/>
              </a:spcBef>
              <a:defRPr/>
            </a:pPr>
            <a:endParaRPr lang="zh-CN" altLang="en-US" dirty="0">
              <a:latin typeface="Arial Unicode MS" pitchFamily="34" charset="-122"/>
              <a:ea typeface="Arial Unicode MS" pitchFamily="34" charset="-122"/>
              <a:cs typeface="Arial Unicode MS" pitchFamily="34" charset="-122"/>
            </a:endParaRPr>
          </a:p>
        </p:txBody>
      </p:sp>
      <p:pic>
        <p:nvPicPr>
          <p:cNvPr id="40963" name="图片 3"/>
          <p:cNvPicPr>
            <a:picLocks noChangeAspect="1" noChangeArrowheads="1"/>
          </p:cNvPicPr>
          <p:nvPr/>
        </p:nvPicPr>
        <p:blipFill>
          <a:blip r:embed="rId2"/>
          <a:srcRect/>
          <a:stretch>
            <a:fillRect/>
          </a:stretch>
        </p:blipFill>
        <p:spPr bwMode="auto">
          <a:xfrm>
            <a:off x="428625" y="3571875"/>
            <a:ext cx="3000375" cy="2214563"/>
          </a:xfrm>
          <a:prstGeom prst="rect">
            <a:avLst/>
          </a:prstGeom>
          <a:noFill/>
          <a:ln w="9525">
            <a:noFill/>
            <a:miter lim="800000"/>
            <a:headEnd/>
            <a:tailEnd/>
          </a:ln>
        </p:spPr>
      </p:pic>
      <p:pic>
        <p:nvPicPr>
          <p:cNvPr id="40964" name="图片 4"/>
          <p:cNvPicPr>
            <a:picLocks noChangeAspect="1" noChangeArrowheads="1"/>
          </p:cNvPicPr>
          <p:nvPr/>
        </p:nvPicPr>
        <p:blipFill>
          <a:blip r:embed="rId3"/>
          <a:srcRect/>
          <a:stretch>
            <a:fillRect/>
          </a:stretch>
        </p:blipFill>
        <p:spPr bwMode="auto">
          <a:xfrm>
            <a:off x="4143375" y="3429000"/>
            <a:ext cx="4357688" cy="30924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相同模具合并生产</a:t>
            </a:r>
          </a:p>
        </p:txBody>
      </p:sp>
      <p:pic>
        <p:nvPicPr>
          <p:cNvPr id="41986" name="Picture 2"/>
          <p:cNvPicPr>
            <a:picLocks noChangeAspect="1" noChangeArrowheads="1"/>
          </p:cNvPicPr>
          <p:nvPr/>
        </p:nvPicPr>
        <p:blipFill>
          <a:blip r:embed="rId2"/>
          <a:srcRect/>
          <a:stretch>
            <a:fillRect/>
          </a:stretch>
        </p:blipFill>
        <p:spPr bwMode="auto">
          <a:xfrm>
            <a:off x="3348038" y="1268413"/>
            <a:ext cx="5605462" cy="4259262"/>
          </a:xfrm>
          <a:prstGeom prst="rect">
            <a:avLst/>
          </a:prstGeom>
          <a:noFill/>
          <a:ln w="9525">
            <a:noFill/>
            <a:miter lim="800000"/>
            <a:headEnd/>
            <a:tailEnd/>
          </a:ln>
        </p:spPr>
      </p:pic>
      <p:sp>
        <p:nvSpPr>
          <p:cNvPr id="41987" name="矩形 3"/>
          <p:cNvSpPr>
            <a:spLocks noChangeArrowheads="1"/>
          </p:cNvSpPr>
          <p:nvPr/>
        </p:nvSpPr>
        <p:spPr bwMode="auto">
          <a:xfrm>
            <a:off x="323850" y="1196975"/>
            <a:ext cx="2735263" cy="3970338"/>
          </a:xfrm>
          <a:prstGeom prst="rect">
            <a:avLst/>
          </a:prstGeom>
          <a:noFill/>
          <a:ln w="9525">
            <a:noFill/>
            <a:miter lim="800000"/>
            <a:headEnd/>
            <a:tailEnd/>
          </a:ln>
        </p:spPr>
        <p:txBody>
          <a:bodyPr>
            <a:spAutoFit/>
          </a:bodyPr>
          <a:lstStyle/>
          <a:p>
            <a:r>
              <a:rPr lang="zh-CN" altLang="en-US">
                <a:latin typeface="Arial Unicode MS"/>
                <a:ea typeface="Arial Unicode MS"/>
                <a:cs typeface="Arial Unicode MS"/>
              </a:rPr>
              <a:t>相同模具工单，可以合并生产，实时发送至生产车间机台。</a:t>
            </a:r>
            <a:endParaRPr lang="en-US" altLang="zh-CN">
              <a:latin typeface="Arial Unicode MS"/>
              <a:ea typeface="Arial Unicode MS"/>
              <a:cs typeface="Arial Unicode MS"/>
            </a:endParaRPr>
          </a:p>
          <a:p>
            <a:endParaRPr lang="en-US" altLang="zh-CN">
              <a:latin typeface="Arial Unicode MS"/>
              <a:ea typeface="Arial Unicode MS"/>
              <a:cs typeface="Arial Unicode MS"/>
            </a:endParaRPr>
          </a:p>
          <a:p>
            <a:r>
              <a:rPr lang="zh-CN" altLang="en-US">
                <a:latin typeface="Arial Unicode MS"/>
                <a:ea typeface="Arial Unicode MS"/>
                <a:cs typeface="Arial Unicode MS"/>
              </a:rPr>
              <a:t>经当工单需要临时暂停生产，可以于后台管理系统中发出暂停指令。工人接受指令后，可以即时了解工单变化情况。避免因停机不及时的浪费。</a:t>
            </a:r>
            <a:endParaRPr lang="en-US" altLang="zh-CN">
              <a:latin typeface="Arial Unicode MS"/>
              <a:ea typeface="Arial Unicode MS"/>
              <a:cs typeface="Arial Unicode MS"/>
            </a:endParaRPr>
          </a:p>
          <a:p>
            <a:endParaRPr lang="en-US" altLang="zh-CN">
              <a:latin typeface="Arial Unicode MS"/>
              <a:ea typeface="Arial Unicode MS"/>
              <a:cs typeface="Arial Unicode MS"/>
            </a:endParaRPr>
          </a:p>
          <a:p>
            <a:r>
              <a:rPr lang="zh-CN" altLang="en-US">
                <a:latin typeface="Arial Unicode MS"/>
                <a:ea typeface="Arial Unicode MS"/>
                <a:cs typeface="Arial Unicode MS"/>
              </a:rPr>
              <a:t>当工序厂内产能不足，临时改外发生产时，现场可以随时了解</a:t>
            </a:r>
            <a:r>
              <a:rPr lang="en-US" altLang="zh-CN">
                <a:latin typeface="Arial Unicode MS"/>
                <a:ea typeface="Arial Unicode MS"/>
                <a:cs typeface="Arial Unicode MS"/>
              </a:rPr>
              <a:t>PMC</a:t>
            </a:r>
            <a:r>
              <a:rPr lang="zh-CN" altLang="en-US">
                <a:latin typeface="Arial Unicode MS"/>
                <a:ea typeface="Arial Unicode MS"/>
                <a:cs typeface="Arial Unicode MS"/>
              </a:rPr>
              <a:t>指令。</a:t>
            </a:r>
            <a:endParaRPr lang="en-US" altLang="zh-CN">
              <a:latin typeface="Arial Unicode MS"/>
              <a:ea typeface="Arial Unicode MS"/>
              <a:cs typeface="Arial Unicode MS"/>
            </a:endParaRP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车间资源负荷分析</a:t>
            </a:r>
          </a:p>
        </p:txBody>
      </p:sp>
      <p:sp>
        <p:nvSpPr>
          <p:cNvPr id="5" name="内容占位符 4"/>
          <p:cNvSpPr>
            <a:spLocks noGrp="1"/>
          </p:cNvSpPr>
          <p:nvPr>
            <p:ph sz="half" idx="1"/>
          </p:nvPr>
        </p:nvSpPr>
        <p:spPr>
          <a:xfrm>
            <a:off x="323850" y="1196975"/>
            <a:ext cx="3527425" cy="4525963"/>
          </a:xfrm>
        </p:spPr>
        <p:txBody>
          <a:bodyPr rtlCol="0">
            <a:normAutofit lnSpcReduction="10000"/>
          </a:bodyPr>
          <a:lstStyle/>
          <a:p>
            <a:pPr eaLnBrk="1" fontAlgn="auto" hangingPunct="1">
              <a:spcBef>
                <a:spcPts val="0"/>
              </a:spcBef>
              <a:defRPr/>
            </a:pPr>
            <a:r>
              <a:rPr lang="zh-CN" altLang="en-US" dirty="0" smtClean="0">
                <a:latin typeface="Arial Unicode MS" pitchFamily="34" charset="-122"/>
                <a:ea typeface="Arial Unicode MS" pitchFamily="34" charset="-122"/>
                <a:cs typeface="Arial Unicode MS" pitchFamily="34" charset="-122"/>
              </a:rPr>
              <a:t>车间资源负荷分析表可以呈现，各车间机台的产能负荷。</a:t>
            </a:r>
          </a:p>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1</a:t>
            </a:r>
            <a:r>
              <a:rPr lang="zh-CN" altLang="en-US" dirty="0" smtClean="0">
                <a:latin typeface="Arial Unicode MS" pitchFamily="34" charset="-122"/>
                <a:ea typeface="Arial Unicode MS" pitchFamily="34" charset="-122"/>
                <a:cs typeface="Arial Unicode MS" pitchFamily="34" charset="-122"/>
              </a:rPr>
              <a:t>、以图表的方法，对比各机台标准产能与实际生产负荷的差异。对于各生产车间机台的产能负荷可以实时监控。</a:t>
            </a:r>
          </a:p>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2</a:t>
            </a:r>
            <a:r>
              <a:rPr lang="zh-CN" altLang="en-US" dirty="0" smtClean="0">
                <a:latin typeface="Arial Unicode MS" pitchFamily="34" charset="-122"/>
                <a:ea typeface="Arial Unicode MS" pitchFamily="34" charset="-122"/>
                <a:cs typeface="Arial Unicode MS" pitchFamily="34" charset="-122"/>
              </a:rPr>
              <a:t>、生管人员可以查看生产瓶颈，及时跟踪及调度设备资源。</a:t>
            </a:r>
          </a:p>
          <a:p>
            <a:pPr eaLnBrk="1" fontAlgn="auto" hangingPunct="1">
              <a:spcBef>
                <a:spcPts val="0"/>
              </a:spcBef>
              <a:defRPr/>
            </a:pPr>
            <a:endParaRPr lang="zh-CN" altLang="en-US" dirty="0">
              <a:latin typeface="Arial Unicode MS" pitchFamily="34" charset="-122"/>
              <a:ea typeface="Arial Unicode MS" pitchFamily="34" charset="-122"/>
              <a:cs typeface="Arial Unicode MS" pitchFamily="34" charset="-122"/>
            </a:endParaRPr>
          </a:p>
        </p:txBody>
      </p:sp>
      <p:pic>
        <p:nvPicPr>
          <p:cNvPr id="43011" name="图片 3"/>
          <p:cNvPicPr>
            <a:picLocks noChangeAspect="1" noChangeArrowheads="1"/>
          </p:cNvPicPr>
          <p:nvPr/>
        </p:nvPicPr>
        <p:blipFill>
          <a:blip r:embed="rId2"/>
          <a:srcRect/>
          <a:stretch>
            <a:fillRect/>
          </a:stretch>
        </p:blipFill>
        <p:spPr bwMode="auto">
          <a:xfrm>
            <a:off x="3924300" y="1628775"/>
            <a:ext cx="4895850" cy="364172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排程调整</a:t>
            </a:r>
          </a:p>
        </p:txBody>
      </p:sp>
      <p:sp>
        <p:nvSpPr>
          <p:cNvPr id="44034" name="内容占位符 2"/>
          <p:cNvSpPr>
            <a:spLocks noGrp="1"/>
          </p:cNvSpPr>
          <p:nvPr>
            <p:ph sz="half" idx="1"/>
          </p:nvPr>
        </p:nvSpPr>
        <p:spPr>
          <a:xfrm>
            <a:off x="457200" y="1600200"/>
            <a:ext cx="2757488" cy="4525963"/>
          </a:xfrm>
        </p:spPr>
        <p:txBody>
          <a:bodyPr/>
          <a:lstStyle/>
          <a:p>
            <a:pPr eaLnBrk="1" hangingPunct="1"/>
            <a:r>
              <a:rPr lang="en-US" altLang="zh-CN" smtClean="0">
                <a:latin typeface="Arial Unicode MS"/>
                <a:ea typeface="Arial Unicode MS"/>
                <a:cs typeface="Arial Unicode MS"/>
              </a:rPr>
              <a:t>3</a:t>
            </a:r>
            <a:r>
              <a:rPr lang="zh-CN" altLang="en-US" smtClean="0">
                <a:latin typeface="Arial Unicode MS"/>
                <a:ea typeface="Arial Unicode MS"/>
                <a:cs typeface="Arial Unicode MS"/>
              </a:rPr>
              <a:t>、也可以点击机台的实际安排工时，于详细信息中呈现。</a:t>
            </a:r>
          </a:p>
          <a:p>
            <a:pPr eaLnBrk="1" hangingPunct="1"/>
            <a:r>
              <a:rPr lang="en-US" altLang="zh-CN" smtClean="0">
                <a:latin typeface="Arial Unicode MS"/>
                <a:ea typeface="Arial Unicode MS"/>
                <a:cs typeface="Arial Unicode MS"/>
              </a:rPr>
              <a:t>4</a:t>
            </a:r>
            <a:r>
              <a:rPr lang="zh-CN" altLang="en-US" smtClean="0">
                <a:latin typeface="Arial Unicode MS"/>
                <a:ea typeface="Arial Unicode MS"/>
                <a:cs typeface="Arial Unicode MS"/>
              </a:rPr>
              <a:t>、当设备负荷超出生产实际产能时，可以对生产排程进行实时调整，安排加班或工序外发。</a:t>
            </a:r>
          </a:p>
          <a:p>
            <a:pPr eaLnBrk="1" hangingPunct="1"/>
            <a:endParaRPr lang="zh-CN" altLang="en-US" smtClean="0">
              <a:latin typeface="Arial Unicode MS"/>
              <a:ea typeface="Arial Unicode MS"/>
              <a:cs typeface="Arial Unicode MS"/>
            </a:endParaRPr>
          </a:p>
        </p:txBody>
      </p:sp>
      <p:pic>
        <p:nvPicPr>
          <p:cNvPr id="44035" name="内容占位符 4"/>
          <p:cNvPicPr>
            <a:picLocks noGrp="1"/>
          </p:cNvPicPr>
          <p:nvPr>
            <p:ph sz="half" idx="2"/>
          </p:nvPr>
        </p:nvPicPr>
        <p:blipFill>
          <a:blip r:embed="rId2"/>
          <a:srcRect/>
          <a:stretch>
            <a:fillRect/>
          </a:stretch>
        </p:blipFill>
        <p:spPr>
          <a:xfrm>
            <a:off x="3214688" y="1643063"/>
            <a:ext cx="5643562" cy="4286250"/>
          </a:xfrm>
        </p:spPr>
      </p:pic>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品质监控</a:t>
            </a:r>
          </a:p>
        </p:txBody>
      </p:sp>
      <p:pic>
        <p:nvPicPr>
          <p:cNvPr id="45058" name="内容占位符 3"/>
          <p:cNvPicPr>
            <a:picLocks noGrp="1"/>
          </p:cNvPicPr>
          <p:nvPr>
            <p:ph sz="half" idx="1"/>
          </p:nvPr>
        </p:nvPicPr>
        <p:blipFill>
          <a:blip r:embed="rId2"/>
          <a:srcRect/>
          <a:stretch>
            <a:fillRect/>
          </a:stretch>
        </p:blipFill>
        <p:spPr>
          <a:xfrm>
            <a:off x="3132138" y="1052513"/>
            <a:ext cx="5715000" cy="4714875"/>
          </a:xfrm>
        </p:spPr>
      </p:pic>
      <p:sp>
        <p:nvSpPr>
          <p:cNvPr id="5" name="内容占位符 4"/>
          <p:cNvSpPr>
            <a:spLocks noGrp="1"/>
          </p:cNvSpPr>
          <p:nvPr>
            <p:ph sz="half" idx="2"/>
          </p:nvPr>
        </p:nvSpPr>
        <p:spPr>
          <a:xfrm>
            <a:off x="428625" y="1500188"/>
            <a:ext cx="2714625" cy="3929062"/>
          </a:xfrm>
        </p:spPr>
        <p:txBody>
          <a:bodyPr rtlCol="0">
            <a:normAutofit fontScale="85000" lnSpcReduction="20000"/>
          </a:bodyPr>
          <a:lstStyle/>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1</a:t>
            </a:r>
            <a:r>
              <a:rPr lang="zh-CN" altLang="en-US" dirty="0" smtClean="0">
                <a:latin typeface="Arial Unicode MS" pitchFamily="34" charset="-122"/>
                <a:ea typeface="Arial Unicode MS" pitchFamily="34" charset="-122"/>
                <a:cs typeface="Arial Unicode MS" pitchFamily="34" charset="-122"/>
              </a:rPr>
              <a:t>、当生产工序完成后，在数据终端和电子广告牌上提醒首检尽快完成检验。</a:t>
            </a:r>
          </a:p>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2</a:t>
            </a:r>
            <a:r>
              <a:rPr lang="zh-CN" altLang="en-US" dirty="0" smtClean="0">
                <a:latin typeface="Arial Unicode MS" pitchFamily="34" charset="-122"/>
                <a:ea typeface="Arial Unicode MS" pitchFamily="34" charset="-122"/>
                <a:cs typeface="Arial Unicode MS" pitchFamily="34" charset="-122"/>
              </a:rPr>
              <a:t>、检验员刷卡后输入检验结果。</a:t>
            </a:r>
          </a:p>
          <a:p>
            <a:pPr eaLnBrk="1" fontAlgn="auto" hangingPunct="1">
              <a:spcBef>
                <a:spcPts val="0"/>
              </a:spcBef>
              <a:defRPr/>
            </a:pPr>
            <a:r>
              <a:rPr lang="en-US" dirty="0" smtClean="0">
                <a:latin typeface="Arial Unicode MS" pitchFamily="34" charset="-122"/>
                <a:ea typeface="Arial Unicode MS" pitchFamily="34" charset="-122"/>
                <a:cs typeface="Arial Unicode MS" pitchFamily="34" charset="-122"/>
              </a:rPr>
              <a:t>3</a:t>
            </a:r>
            <a:r>
              <a:rPr lang="zh-CN" altLang="en-US" dirty="0" smtClean="0">
                <a:latin typeface="Arial Unicode MS" pitchFamily="34" charset="-122"/>
                <a:ea typeface="Arial Unicode MS" pitchFamily="34" charset="-122"/>
                <a:cs typeface="Arial Unicode MS" pitchFamily="34" charset="-122"/>
              </a:rPr>
              <a:t>、检验结果可以是自动 机检、人工检输入合格</a:t>
            </a:r>
            <a:r>
              <a:rPr lang="en-US" dirty="0" smtClean="0">
                <a:latin typeface="Arial Unicode MS" pitchFamily="34" charset="-122"/>
                <a:ea typeface="Arial Unicode MS" pitchFamily="34" charset="-122"/>
                <a:cs typeface="Arial Unicode MS" pitchFamily="34" charset="-122"/>
              </a:rPr>
              <a:t>/</a:t>
            </a:r>
            <a:r>
              <a:rPr lang="zh-CN" altLang="en-US" dirty="0" smtClean="0">
                <a:latin typeface="Arial Unicode MS" pitchFamily="34" charset="-122"/>
                <a:ea typeface="Arial Unicode MS" pitchFamily="34" charset="-122"/>
                <a:cs typeface="Arial Unicode MS" pitchFamily="34" charset="-122"/>
              </a:rPr>
              <a:t>不合格，也可以是每个检验项目的具体检验数值。</a:t>
            </a:r>
          </a:p>
          <a:p>
            <a:pPr eaLnBrk="1" fontAlgn="auto" hangingPunct="1">
              <a:spcBef>
                <a:spcPts val="0"/>
              </a:spcBef>
              <a:defRPr/>
            </a:pPr>
            <a:endParaRPr lang="zh-CN" altLang="en-US" dirty="0">
              <a:latin typeface="Arial Unicode MS" pitchFamily="34" charset="-122"/>
              <a:ea typeface="Arial Unicode MS" pitchFamily="34" charset="-122"/>
              <a:cs typeface="Arial Unicode MS" pitchFamily="34" charset="-122"/>
            </a:endParaRPr>
          </a:p>
        </p:txBody>
      </p:sp>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标题 4"/>
          <p:cNvSpPr>
            <a:spLocks noGrp="1"/>
          </p:cNvSpPr>
          <p:nvPr>
            <p:ph type="title"/>
          </p:nvPr>
        </p:nvSpPr>
        <p:spPr/>
        <p:txBody>
          <a:bodyPr/>
          <a:lstStyle/>
          <a:p>
            <a:pPr eaLnBrk="1" hangingPunct="1"/>
            <a:r>
              <a:rPr lang="zh-CN" altLang="en-US" smtClean="0">
                <a:latin typeface="Arial Unicode MS"/>
                <a:ea typeface="Arial Unicode MS"/>
                <a:cs typeface="Arial Unicode MS"/>
              </a:rPr>
              <a:t>首件检验</a:t>
            </a:r>
          </a:p>
        </p:txBody>
      </p:sp>
      <p:pic>
        <p:nvPicPr>
          <p:cNvPr id="46082" name="内容占位符 3"/>
          <p:cNvPicPr>
            <a:picLocks noGrp="1"/>
          </p:cNvPicPr>
          <p:nvPr>
            <p:ph sz="half" idx="1"/>
          </p:nvPr>
        </p:nvPicPr>
        <p:blipFill>
          <a:blip r:embed="rId2"/>
          <a:srcRect/>
          <a:stretch>
            <a:fillRect/>
          </a:stretch>
        </p:blipFill>
        <p:spPr>
          <a:xfrm>
            <a:off x="3059113" y="1268413"/>
            <a:ext cx="5786437" cy="3857625"/>
          </a:xfrm>
        </p:spPr>
      </p:pic>
      <p:sp>
        <p:nvSpPr>
          <p:cNvPr id="46083" name="内容占位符 5"/>
          <p:cNvSpPr>
            <a:spLocks noGrp="1"/>
          </p:cNvSpPr>
          <p:nvPr>
            <p:ph sz="half" idx="2"/>
          </p:nvPr>
        </p:nvSpPr>
        <p:spPr>
          <a:xfrm>
            <a:off x="428625" y="1643063"/>
            <a:ext cx="2571750" cy="4525962"/>
          </a:xfrm>
        </p:spPr>
        <p:txBody>
          <a:bodyPr/>
          <a:lstStyle/>
          <a:p>
            <a:pPr eaLnBrk="1" hangingPunct="1"/>
            <a:r>
              <a:rPr lang="zh-CN" altLang="en-US" smtClean="0">
                <a:latin typeface="Arial Unicode MS"/>
                <a:ea typeface="Arial Unicode MS"/>
                <a:cs typeface="Arial Unicode MS"/>
              </a:rPr>
              <a:t>首件一性性合格率报表：可按周次导出首件的检验数据，分析生产部门的一次性首件合格率。</a:t>
            </a:r>
          </a:p>
        </p:txBody>
      </p:sp>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标题 1"/>
          <p:cNvSpPr>
            <a:spLocks noGrp="1"/>
          </p:cNvSpPr>
          <p:nvPr>
            <p:ph type="title"/>
          </p:nvPr>
        </p:nvSpPr>
        <p:spPr/>
        <p:txBody>
          <a:bodyPr/>
          <a:lstStyle/>
          <a:p>
            <a:pPr eaLnBrk="1" hangingPunct="1"/>
            <a:r>
              <a:rPr lang="zh-CN" altLang="en-US" smtClean="0"/>
              <a:t>制程巡检</a:t>
            </a:r>
          </a:p>
        </p:txBody>
      </p:sp>
      <p:sp>
        <p:nvSpPr>
          <p:cNvPr id="3" name="内容占位符 2"/>
          <p:cNvSpPr>
            <a:spLocks noGrp="1"/>
          </p:cNvSpPr>
          <p:nvPr>
            <p:ph sz="half" idx="1"/>
          </p:nvPr>
        </p:nvSpPr>
        <p:spPr>
          <a:xfrm>
            <a:off x="457200" y="1600200"/>
            <a:ext cx="2614613" cy="4525963"/>
          </a:xfrm>
        </p:spPr>
        <p:txBody>
          <a:bodyPr rtlCol="0">
            <a:normAutofit fontScale="92500" lnSpcReduction="20000"/>
          </a:bodyPr>
          <a:lstStyle/>
          <a:p>
            <a:pPr eaLnBrk="1" fontAlgn="auto" hangingPunct="1">
              <a:spcBef>
                <a:spcPts val="0"/>
              </a:spcBef>
              <a:defRPr/>
            </a:pPr>
            <a:r>
              <a:rPr lang="zh-CN" altLang="en-US" dirty="0" smtClean="0"/>
              <a:t>制程巡检报表。针对制造过程中，每个工序的质量情况，质量部门可于每个批次生产完成后，于系统中输入检验记录。如当发现制造过程中可重大质量问题，可以连接生产广告牌，实时拉响质量警报，便于及时处理，避免出现重大返工情况。</a:t>
            </a:r>
          </a:p>
          <a:p>
            <a:pPr eaLnBrk="1" fontAlgn="auto" hangingPunct="1">
              <a:spcBef>
                <a:spcPts val="0"/>
              </a:spcBef>
              <a:defRPr/>
            </a:pPr>
            <a:endParaRPr lang="zh-CN" altLang="en-US" dirty="0"/>
          </a:p>
        </p:txBody>
      </p:sp>
      <p:pic>
        <p:nvPicPr>
          <p:cNvPr id="47107" name="内容占位符 4"/>
          <p:cNvPicPr>
            <a:picLocks noGrp="1"/>
          </p:cNvPicPr>
          <p:nvPr>
            <p:ph sz="half" idx="2"/>
          </p:nvPr>
        </p:nvPicPr>
        <p:blipFill>
          <a:blip r:embed="rId2"/>
          <a:srcRect/>
          <a:stretch>
            <a:fillRect/>
          </a:stretch>
        </p:blipFill>
        <p:spPr>
          <a:xfrm>
            <a:off x="3203575" y="1196975"/>
            <a:ext cx="5643563" cy="4429125"/>
          </a:xfrm>
        </p:spPr>
      </p:pic>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外发加工</a:t>
            </a:r>
          </a:p>
        </p:txBody>
      </p:sp>
      <p:sp>
        <p:nvSpPr>
          <p:cNvPr id="3" name="内容占位符 2"/>
          <p:cNvSpPr>
            <a:spLocks noGrp="1"/>
          </p:cNvSpPr>
          <p:nvPr>
            <p:ph sz="half" idx="1"/>
          </p:nvPr>
        </p:nvSpPr>
        <p:spPr>
          <a:xfrm>
            <a:off x="571500" y="1196975"/>
            <a:ext cx="8329613" cy="719138"/>
          </a:xfrm>
        </p:spPr>
        <p:txBody>
          <a:bodyPr rtlCol="0">
            <a:normAutofit fontScale="77500" lnSpcReduction="20000"/>
          </a:bodyPr>
          <a:lstStyle/>
          <a:p>
            <a:pPr eaLnBrk="1" fontAlgn="auto" hangingPunct="1">
              <a:spcBef>
                <a:spcPts val="0"/>
              </a:spcBef>
              <a:buFontTx/>
              <a:buNone/>
              <a:defRPr/>
            </a:pPr>
            <a:r>
              <a:rPr lang="zh-CN" altLang="en-US" sz="2100" dirty="0" smtClean="0">
                <a:latin typeface="Arial Unicode MS" pitchFamily="34" charset="-122"/>
                <a:ea typeface="Arial Unicode MS" pitchFamily="34" charset="-122"/>
                <a:cs typeface="Arial Unicode MS" pitchFamily="34" charset="-122"/>
              </a:rPr>
              <a:t>当工厂生产能力不足，需要外发加工的工序。供货商完成送货到厂后，可于工厂门卫处刷卡，系统即会通知相关部门立即接收物料。可以避免外发工序到货不准时，导致交期</a:t>
            </a:r>
            <a:r>
              <a:rPr lang="zh-CN" altLang="en-US" dirty="0" smtClean="0">
                <a:latin typeface="Arial Unicode MS" pitchFamily="34" charset="-122"/>
                <a:ea typeface="Arial Unicode MS" pitchFamily="34" charset="-122"/>
                <a:cs typeface="Arial Unicode MS" pitchFamily="34" charset="-122"/>
              </a:rPr>
              <a:t>延误。</a:t>
            </a:r>
          </a:p>
          <a:p>
            <a:pPr eaLnBrk="1" fontAlgn="auto" hangingPunct="1">
              <a:spcBef>
                <a:spcPts val="0"/>
              </a:spcBef>
              <a:buFontTx/>
              <a:buNone/>
              <a:defRPr/>
            </a:pPr>
            <a:endParaRPr lang="zh-CN" altLang="en-US" dirty="0">
              <a:latin typeface="Arial Unicode MS" pitchFamily="34" charset="-122"/>
              <a:ea typeface="Arial Unicode MS" pitchFamily="34" charset="-122"/>
              <a:cs typeface="Arial Unicode MS" pitchFamily="34" charset="-122"/>
            </a:endParaRPr>
          </a:p>
        </p:txBody>
      </p:sp>
      <p:pic>
        <p:nvPicPr>
          <p:cNvPr id="48131" name="图片 4"/>
          <p:cNvPicPr>
            <a:picLocks noChangeAspect="1" noChangeArrowheads="1"/>
          </p:cNvPicPr>
          <p:nvPr/>
        </p:nvPicPr>
        <p:blipFill>
          <a:blip r:embed="rId2"/>
          <a:srcRect/>
          <a:stretch>
            <a:fillRect/>
          </a:stretch>
        </p:blipFill>
        <p:spPr bwMode="auto">
          <a:xfrm>
            <a:off x="2051050" y="1844675"/>
            <a:ext cx="5616575" cy="396081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标题 1"/>
          <p:cNvSpPr>
            <a:spLocks noGrp="1"/>
          </p:cNvSpPr>
          <p:nvPr>
            <p:ph type="title"/>
          </p:nvPr>
        </p:nvSpPr>
        <p:spPr/>
        <p:txBody>
          <a:bodyPr/>
          <a:lstStyle/>
          <a:p>
            <a:pPr eaLnBrk="1" hangingPunct="1"/>
            <a:r>
              <a:rPr lang="zh-CN" altLang="en-US" smtClean="0"/>
              <a:t>计件工资</a:t>
            </a:r>
          </a:p>
        </p:txBody>
      </p:sp>
      <p:sp>
        <p:nvSpPr>
          <p:cNvPr id="3" name="内容占位符 2"/>
          <p:cNvSpPr>
            <a:spLocks noGrp="1"/>
          </p:cNvSpPr>
          <p:nvPr>
            <p:ph sz="half" idx="1"/>
          </p:nvPr>
        </p:nvSpPr>
        <p:spPr>
          <a:xfrm>
            <a:off x="457200" y="1600200"/>
            <a:ext cx="2386013" cy="4421188"/>
          </a:xfrm>
        </p:spPr>
        <p:txBody>
          <a:bodyPr rtlCol="0">
            <a:normAutofit fontScale="85000" lnSpcReduction="20000"/>
          </a:bodyPr>
          <a:lstStyle/>
          <a:p>
            <a:pPr eaLnBrk="1" fontAlgn="auto" hangingPunct="1">
              <a:spcBef>
                <a:spcPts val="0"/>
              </a:spcBef>
              <a:defRPr/>
            </a:pPr>
            <a:r>
              <a:rPr lang="en-US" dirty="0" smtClean="0"/>
              <a:t>1</a:t>
            </a:r>
            <a:r>
              <a:rPr lang="zh-CN" altLang="en-US" dirty="0" smtClean="0"/>
              <a:t>、通过数据终端采集的人员与事务绑定的原始数据，经过软件的分类汇总计算得出的绩效真 实客观，通过对同时间段不同地点、岗位人员绩效的排序比对，可以发现绩效低的员工的技能 培训需求，也为工厂实施公平有效的激励提供了客观详尽的数据支持。</a:t>
            </a:r>
          </a:p>
          <a:p>
            <a:pPr eaLnBrk="1" fontAlgn="auto" hangingPunct="1">
              <a:spcBef>
                <a:spcPts val="0"/>
              </a:spcBef>
              <a:defRPr/>
            </a:pPr>
            <a:endParaRPr lang="zh-CN" altLang="en-US" dirty="0"/>
          </a:p>
        </p:txBody>
      </p:sp>
      <p:pic>
        <p:nvPicPr>
          <p:cNvPr id="49155" name="图片 4"/>
          <p:cNvPicPr>
            <a:picLocks noChangeAspect="1" noChangeArrowheads="1"/>
          </p:cNvPicPr>
          <p:nvPr/>
        </p:nvPicPr>
        <p:blipFill>
          <a:blip r:embed="rId2"/>
          <a:srcRect/>
          <a:stretch>
            <a:fillRect/>
          </a:stretch>
        </p:blipFill>
        <p:spPr bwMode="auto">
          <a:xfrm>
            <a:off x="2987675" y="1341438"/>
            <a:ext cx="5786438" cy="45720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标题 4"/>
          <p:cNvSpPr>
            <a:spLocks noGrp="1"/>
          </p:cNvSpPr>
          <p:nvPr>
            <p:ph type="title"/>
          </p:nvPr>
        </p:nvSpPr>
        <p:spPr/>
        <p:txBody>
          <a:bodyPr/>
          <a:lstStyle/>
          <a:p>
            <a:pPr eaLnBrk="1" hangingPunct="1"/>
            <a:r>
              <a:rPr lang="zh-CN" altLang="en-US" smtClean="0"/>
              <a:t>计件工资 即时结算</a:t>
            </a:r>
          </a:p>
        </p:txBody>
      </p:sp>
      <p:sp>
        <p:nvSpPr>
          <p:cNvPr id="3" name="内容占位符 2"/>
          <p:cNvSpPr>
            <a:spLocks noGrp="1"/>
          </p:cNvSpPr>
          <p:nvPr>
            <p:ph idx="1"/>
          </p:nvPr>
        </p:nvSpPr>
        <p:spPr>
          <a:xfrm>
            <a:off x="457200" y="1600200"/>
            <a:ext cx="8229600" cy="828675"/>
          </a:xfrm>
        </p:spPr>
        <p:txBody>
          <a:bodyPr rtlCol="0">
            <a:normAutofit fontScale="92500" lnSpcReduction="20000"/>
          </a:bodyPr>
          <a:lstStyle/>
          <a:p>
            <a:pPr eaLnBrk="1" fontAlgn="auto" hangingPunct="1">
              <a:spcBef>
                <a:spcPts val="0"/>
              </a:spcBef>
              <a:defRPr/>
            </a:pPr>
            <a:r>
              <a:rPr lang="zh-CN" altLang="en-US" dirty="0" smtClean="0"/>
              <a:t>提供工资条、工资单等各种工资数据等报表的打印输出</a:t>
            </a:r>
            <a:r>
              <a:rPr lang="en-US" dirty="0" smtClean="0"/>
              <a:t> </a:t>
            </a:r>
            <a:endParaRPr lang="zh-CN" altLang="en-US" dirty="0" smtClean="0"/>
          </a:p>
          <a:p>
            <a:pPr eaLnBrk="1" fontAlgn="auto" hangingPunct="1">
              <a:spcBef>
                <a:spcPts val="0"/>
              </a:spcBef>
              <a:defRPr/>
            </a:pPr>
            <a:endParaRPr lang="zh-CN" altLang="en-US" dirty="0"/>
          </a:p>
        </p:txBody>
      </p:sp>
      <p:pic>
        <p:nvPicPr>
          <p:cNvPr id="50179" name="图片框 1061"/>
          <p:cNvPicPr>
            <a:picLocks noChangeAspect="1" noChangeArrowheads="1"/>
          </p:cNvPicPr>
          <p:nvPr/>
        </p:nvPicPr>
        <p:blipFill>
          <a:blip r:embed="rId2"/>
          <a:srcRect/>
          <a:stretch>
            <a:fillRect/>
          </a:stretch>
        </p:blipFill>
        <p:spPr bwMode="auto">
          <a:xfrm>
            <a:off x="1714500" y="2428875"/>
            <a:ext cx="5572125" cy="2701925"/>
          </a:xfrm>
          <a:prstGeom prst="rect">
            <a:avLst/>
          </a:prstGeom>
          <a:noFill/>
          <a:ln w="9525">
            <a:noFill/>
            <a:miter lim="800000"/>
            <a:headEnd/>
            <a:tailEnd/>
          </a:ln>
        </p:spPr>
      </p:pic>
      <p:pic>
        <p:nvPicPr>
          <p:cNvPr id="50180" name="图片框 1062"/>
          <p:cNvPicPr>
            <a:picLocks noChangeAspect="1" noChangeArrowheads="1"/>
          </p:cNvPicPr>
          <p:nvPr/>
        </p:nvPicPr>
        <p:blipFill>
          <a:blip r:embed="rId3"/>
          <a:srcRect/>
          <a:stretch>
            <a:fillRect/>
          </a:stretch>
        </p:blipFill>
        <p:spPr bwMode="auto">
          <a:xfrm>
            <a:off x="1214438" y="5357813"/>
            <a:ext cx="6591300" cy="122872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标题 1"/>
          <p:cNvSpPr>
            <a:spLocks noGrp="1"/>
          </p:cNvSpPr>
          <p:nvPr>
            <p:ph type="title"/>
          </p:nvPr>
        </p:nvSpPr>
        <p:spPr/>
        <p:txBody>
          <a:bodyPr/>
          <a:lstStyle/>
          <a:p>
            <a:pPr eaLnBrk="1" hangingPunct="1"/>
            <a:r>
              <a:rPr lang="zh-CN" altLang="en-US" smtClean="0"/>
              <a:t>车间物料交接表</a:t>
            </a:r>
          </a:p>
        </p:txBody>
      </p:sp>
      <p:sp>
        <p:nvSpPr>
          <p:cNvPr id="5" name="内容占位符 4"/>
          <p:cNvSpPr>
            <a:spLocks noGrp="1"/>
          </p:cNvSpPr>
          <p:nvPr>
            <p:ph sz="half" idx="1"/>
          </p:nvPr>
        </p:nvSpPr>
        <p:spPr>
          <a:xfrm>
            <a:off x="457200" y="1600200"/>
            <a:ext cx="2543175" cy="4525963"/>
          </a:xfrm>
        </p:spPr>
        <p:txBody>
          <a:bodyPr rtlCol="0">
            <a:normAutofit fontScale="70000" lnSpcReduction="20000"/>
          </a:bodyPr>
          <a:lstStyle/>
          <a:p>
            <a:pPr eaLnBrk="1" fontAlgn="auto" hangingPunct="1">
              <a:spcBef>
                <a:spcPts val="0"/>
              </a:spcBef>
              <a:defRPr/>
            </a:pPr>
            <a:r>
              <a:rPr lang="en-US" dirty="0" smtClean="0"/>
              <a:t>1</a:t>
            </a:r>
            <a:r>
              <a:rPr lang="zh-CN" altLang="en-US" dirty="0" smtClean="0"/>
              <a:t>、车间生产工序完成后，可通过转移单打印物料转移清单。下工序或仓库接收到实物后，可以将</a:t>
            </a:r>
            <a:r>
              <a:rPr lang="en-US" altLang="zh-CN" dirty="0" smtClean="0"/>
              <a:t>【</a:t>
            </a:r>
            <a:r>
              <a:rPr lang="zh-CN" altLang="en-US" dirty="0" smtClean="0"/>
              <a:t>物料转移单</a:t>
            </a:r>
            <a:r>
              <a:rPr lang="en-US" altLang="zh-CN" dirty="0" smtClean="0"/>
              <a:t>】</a:t>
            </a:r>
            <a:r>
              <a:rPr lang="zh-CN" altLang="en-US" dirty="0" smtClean="0"/>
              <a:t>审核，批量更新系统库存。</a:t>
            </a:r>
          </a:p>
          <a:p>
            <a:pPr eaLnBrk="1" fontAlgn="auto" hangingPunct="1">
              <a:spcBef>
                <a:spcPts val="0"/>
              </a:spcBef>
              <a:defRPr/>
            </a:pPr>
            <a:r>
              <a:rPr lang="en-US" dirty="0" smtClean="0"/>
              <a:t>2</a:t>
            </a:r>
            <a:r>
              <a:rPr lang="zh-CN" altLang="en-US" dirty="0" smtClean="0"/>
              <a:t>、带有工序条形码信息的流程卡链接着在制品的流转，工序间的转入</a:t>
            </a:r>
            <a:r>
              <a:rPr lang="en-US" dirty="0" smtClean="0"/>
              <a:t>/</a:t>
            </a:r>
            <a:r>
              <a:rPr lang="zh-CN" altLang="en-US" dirty="0" smtClean="0"/>
              <a:t>转出通过流程卡在数据终 端上的扫描，将物料和流经的工位信息结合起来，可轻易实现物料跟踪和产品质量的追溯分析。</a:t>
            </a:r>
          </a:p>
          <a:p>
            <a:pPr eaLnBrk="1" fontAlgn="auto" hangingPunct="1">
              <a:spcBef>
                <a:spcPts val="0"/>
              </a:spcBef>
              <a:defRPr/>
            </a:pPr>
            <a:endParaRPr lang="zh-CN" altLang="en-US" dirty="0"/>
          </a:p>
        </p:txBody>
      </p:sp>
      <p:pic>
        <p:nvPicPr>
          <p:cNvPr id="51203" name="内容占位符 6"/>
          <p:cNvPicPr>
            <a:picLocks noGrp="1"/>
          </p:cNvPicPr>
          <p:nvPr>
            <p:ph sz="half" idx="2"/>
          </p:nvPr>
        </p:nvPicPr>
        <p:blipFill>
          <a:blip r:embed="rId2"/>
          <a:srcRect/>
          <a:stretch>
            <a:fillRect/>
          </a:stretch>
        </p:blipFill>
        <p:spPr>
          <a:xfrm>
            <a:off x="3071813" y="1571625"/>
            <a:ext cx="5857875" cy="4214813"/>
          </a:xfrm>
        </p:spPr>
      </p:pic>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标题 4"/>
          <p:cNvSpPr>
            <a:spLocks noGrp="1"/>
          </p:cNvSpPr>
          <p:nvPr>
            <p:ph type="title"/>
          </p:nvPr>
        </p:nvSpPr>
        <p:spPr/>
        <p:txBody>
          <a:bodyPr/>
          <a:lstStyle/>
          <a:p>
            <a:pPr eaLnBrk="1" hangingPunct="1"/>
            <a:r>
              <a:rPr lang="zh-CN" altLang="en-US" smtClean="0"/>
              <a:t>成品入库</a:t>
            </a:r>
          </a:p>
        </p:txBody>
      </p:sp>
      <p:pic>
        <p:nvPicPr>
          <p:cNvPr id="52226" name="图片框 1035"/>
          <p:cNvPicPr>
            <a:picLocks noGrp="1"/>
          </p:cNvPicPr>
          <p:nvPr>
            <p:ph sz="half" idx="1"/>
          </p:nvPr>
        </p:nvPicPr>
        <p:blipFill>
          <a:blip r:embed="rId2"/>
          <a:srcRect/>
          <a:stretch>
            <a:fillRect/>
          </a:stretch>
        </p:blipFill>
        <p:spPr>
          <a:xfrm>
            <a:off x="3500438" y="1571625"/>
            <a:ext cx="5429250" cy="4429125"/>
          </a:xfrm>
        </p:spPr>
      </p:pic>
      <p:sp>
        <p:nvSpPr>
          <p:cNvPr id="6" name="内容占位符 5"/>
          <p:cNvSpPr>
            <a:spLocks noGrp="1"/>
          </p:cNvSpPr>
          <p:nvPr>
            <p:ph sz="half" idx="2"/>
          </p:nvPr>
        </p:nvSpPr>
        <p:spPr>
          <a:xfrm>
            <a:off x="500063" y="1643063"/>
            <a:ext cx="2857500" cy="4525962"/>
          </a:xfrm>
        </p:spPr>
        <p:txBody>
          <a:bodyPr rtlCol="0">
            <a:normAutofit fontScale="70000" lnSpcReduction="20000"/>
          </a:bodyPr>
          <a:lstStyle/>
          <a:p>
            <a:pPr eaLnBrk="1" fontAlgn="auto" hangingPunct="1">
              <a:spcBef>
                <a:spcPts val="0"/>
              </a:spcBef>
              <a:defRPr/>
            </a:pPr>
            <a:r>
              <a:rPr lang="en-US" dirty="0" smtClean="0"/>
              <a:t>1</a:t>
            </a:r>
            <a:r>
              <a:rPr lang="zh-CN" altLang="en-US" dirty="0" smtClean="0"/>
              <a:t>、包装部门统一打印并贴好成品条码，由车间生产工人打印单据完成入库。</a:t>
            </a:r>
          </a:p>
          <a:p>
            <a:pPr eaLnBrk="1" fontAlgn="auto" hangingPunct="1">
              <a:spcBef>
                <a:spcPts val="0"/>
              </a:spcBef>
              <a:defRPr/>
            </a:pPr>
            <a:r>
              <a:rPr lang="en-US" dirty="0" smtClean="0"/>
              <a:t>1</a:t>
            </a:r>
            <a:r>
              <a:rPr lang="zh-CN" altLang="en-US" dirty="0" smtClean="0"/>
              <a:t>）工单完成数量等于或超过生产要求数量后，工单会自动完成或结束。</a:t>
            </a:r>
          </a:p>
          <a:p>
            <a:pPr eaLnBrk="1" fontAlgn="auto" hangingPunct="1">
              <a:spcBef>
                <a:spcPts val="0"/>
              </a:spcBef>
              <a:defRPr/>
            </a:pPr>
            <a:r>
              <a:rPr lang="en-US" dirty="0" smtClean="0"/>
              <a:t>2) </a:t>
            </a:r>
            <a:r>
              <a:rPr lang="zh-CN" altLang="en-US" dirty="0" smtClean="0"/>
              <a:t>对于超量生产的数量，限制不能通过正常的生产入库。</a:t>
            </a:r>
          </a:p>
          <a:p>
            <a:pPr eaLnBrk="1" fontAlgn="auto" hangingPunct="1">
              <a:spcBef>
                <a:spcPts val="0"/>
              </a:spcBef>
              <a:defRPr/>
            </a:pPr>
            <a:r>
              <a:rPr lang="en-US" dirty="0" smtClean="0"/>
              <a:t>3</a:t>
            </a:r>
            <a:r>
              <a:rPr lang="zh-CN" altLang="en-US" dirty="0" smtClean="0"/>
              <a:t>）对于生产不良的数量，也必须通过生产入库程序完成入库。</a:t>
            </a:r>
          </a:p>
          <a:p>
            <a:pPr eaLnBrk="1" fontAlgn="auto" hangingPunct="1">
              <a:spcBef>
                <a:spcPts val="0"/>
              </a:spcBef>
              <a:defRPr/>
            </a:pPr>
            <a:r>
              <a:rPr lang="en-US" dirty="0" smtClean="0"/>
              <a:t>4</a:t>
            </a:r>
            <a:r>
              <a:rPr lang="zh-CN" altLang="en-US" dirty="0" smtClean="0"/>
              <a:t>）需要进行抽检或全检的产品，系统会自动进行成品入库检验程序。</a:t>
            </a:r>
          </a:p>
          <a:p>
            <a:pPr eaLnBrk="1" fontAlgn="auto" hangingPunct="1">
              <a:spcBef>
                <a:spcPts val="0"/>
              </a:spcBef>
              <a:defRPr/>
            </a:pPr>
            <a:r>
              <a:rPr lang="en-US" dirty="0" smtClean="0"/>
              <a:t>5</a:t>
            </a:r>
            <a:r>
              <a:rPr lang="zh-CN" altLang="en-US" dirty="0" smtClean="0"/>
              <a:t>）对于每张订单的库存，可以进行批次追踪。</a:t>
            </a:r>
          </a:p>
          <a:p>
            <a:pPr eaLnBrk="1" fontAlgn="auto" hangingPunct="1">
              <a:spcBef>
                <a:spcPts val="0"/>
              </a:spcBef>
              <a:defRPr/>
            </a:pPr>
            <a:endParaRPr lang="zh-CN" altLang="en-US" dirty="0"/>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标题 1"/>
          <p:cNvSpPr>
            <a:spLocks noGrp="1"/>
          </p:cNvSpPr>
          <p:nvPr>
            <p:ph type="title"/>
          </p:nvPr>
        </p:nvSpPr>
        <p:spPr/>
        <p:txBody>
          <a:bodyPr/>
          <a:lstStyle/>
          <a:p>
            <a:pPr eaLnBrk="1" hangingPunct="1"/>
            <a:r>
              <a:rPr lang="zh-CN" altLang="en-US" smtClean="0"/>
              <a:t>出货装箱</a:t>
            </a:r>
          </a:p>
        </p:txBody>
      </p:sp>
      <p:sp>
        <p:nvSpPr>
          <p:cNvPr id="53250" name="内容占位符 2"/>
          <p:cNvSpPr>
            <a:spLocks noGrp="1"/>
          </p:cNvSpPr>
          <p:nvPr>
            <p:ph sz="half" idx="1"/>
          </p:nvPr>
        </p:nvSpPr>
        <p:spPr>
          <a:xfrm>
            <a:off x="457200" y="1600200"/>
            <a:ext cx="3043238" cy="4525963"/>
          </a:xfrm>
        </p:spPr>
        <p:txBody>
          <a:bodyPr/>
          <a:lstStyle/>
          <a:p>
            <a:pPr eaLnBrk="1" hangingPunct="1"/>
            <a:r>
              <a:rPr lang="zh-CN" altLang="en-US" sz="1900" smtClean="0"/>
              <a:t>接到业务部的出货通知后，仓库员用</a:t>
            </a:r>
            <a:r>
              <a:rPr lang="zh-CN" altLang="en-US" sz="1900" b="1" smtClean="0"/>
              <a:t>通过手持设备</a:t>
            </a:r>
            <a:r>
              <a:rPr lang="zh-CN" altLang="en-US" sz="1900" smtClean="0"/>
              <a:t>扫描箱唛条码。</a:t>
            </a:r>
          </a:p>
          <a:p>
            <a:pPr eaLnBrk="1" hangingPunct="1"/>
            <a:r>
              <a:rPr lang="en-US" altLang="zh-CN" sz="1900" smtClean="0"/>
              <a:t>1</a:t>
            </a:r>
            <a:r>
              <a:rPr lang="zh-CN" altLang="en-US" sz="1900" smtClean="0"/>
              <a:t>、扫描的过程中，主要是判断本次出货是否有当前条码，避免出现超过要求送货数量的情况。</a:t>
            </a:r>
          </a:p>
          <a:p>
            <a:pPr eaLnBrk="1" hangingPunct="1"/>
            <a:r>
              <a:rPr lang="en-US" altLang="zh-CN" sz="1900" smtClean="0"/>
              <a:t>2</a:t>
            </a:r>
            <a:r>
              <a:rPr lang="zh-CN" altLang="en-US" sz="1900" smtClean="0"/>
              <a:t>、针对会漏出、少出的问题，在手持设备上可以核查累计扫描数量少于出货数量的箱唛。</a:t>
            </a:r>
          </a:p>
          <a:p>
            <a:pPr eaLnBrk="1" hangingPunct="1"/>
            <a:r>
              <a:rPr lang="en-US" altLang="zh-CN" sz="1900" smtClean="0"/>
              <a:t>3</a:t>
            </a:r>
            <a:r>
              <a:rPr lang="zh-CN" altLang="en-US" sz="1900" smtClean="0"/>
              <a:t>、扫描结果检验正确后，可以实时监测本次出货的装箱完成情况。</a:t>
            </a:r>
          </a:p>
          <a:p>
            <a:pPr eaLnBrk="1" hangingPunct="1"/>
            <a:endParaRPr lang="zh-CN" altLang="en-US" sz="1900" smtClean="0"/>
          </a:p>
        </p:txBody>
      </p:sp>
      <p:pic>
        <p:nvPicPr>
          <p:cNvPr id="53251" name="图片框 1041"/>
          <p:cNvPicPr>
            <a:picLocks noGrp="1"/>
          </p:cNvPicPr>
          <p:nvPr>
            <p:ph sz="half" idx="2"/>
          </p:nvPr>
        </p:nvPicPr>
        <p:blipFill>
          <a:blip r:embed="rId2"/>
          <a:srcRect/>
          <a:stretch>
            <a:fillRect/>
          </a:stretch>
        </p:blipFill>
        <p:spPr>
          <a:xfrm>
            <a:off x="3500438" y="2071688"/>
            <a:ext cx="5143500" cy="3786187"/>
          </a:xfrm>
        </p:spPr>
      </p:pic>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375" y="188913"/>
            <a:ext cx="6705600" cy="439737"/>
          </a:xfrm>
        </p:spPr>
        <p:txBody>
          <a:bodyPr rtlCol="0">
            <a:normAutofit fontScale="90000"/>
          </a:bodyPr>
          <a:lstStyle/>
          <a:p>
            <a:pPr eaLnBrk="1" fontAlgn="auto" hangingPunct="1">
              <a:spcAft>
                <a:spcPts val="0"/>
              </a:spcAft>
              <a:defRPr/>
            </a:pPr>
            <a:r>
              <a:rPr lang="zh-CN" altLang="en-US" dirty="0" smtClean="0"/>
              <a:t>弘光</a:t>
            </a:r>
            <a:r>
              <a:rPr altLang="zh-CN" dirty="0" smtClean="0"/>
              <a:t>MES </a:t>
            </a:r>
            <a:r>
              <a:rPr lang="zh-CN" altLang="en-US" dirty="0" smtClean="0"/>
              <a:t>系统功能</a:t>
            </a:r>
            <a:endParaRPr lang="zh-CN" altLang="en-US" dirty="0"/>
          </a:p>
        </p:txBody>
      </p:sp>
      <p:sp>
        <p:nvSpPr>
          <p:cNvPr id="54274" name="TextBox 2"/>
          <p:cNvSpPr txBox="1">
            <a:spLocks noChangeArrowheads="1"/>
          </p:cNvSpPr>
          <p:nvPr/>
        </p:nvSpPr>
        <p:spPr bwMode="auto">
          <a:xfrm>
            <a:off x="3144838" y="2727325"/>
            <a:ext cx="2492375" cy="1016000"/>
          </a:xfrm>
          <a:prstGeom prst="rect">
            <a:avLst/>
          </a:prstGeom>
          <a:noFill/>
          <a:ln w="9525">
            <a:noFill/>
            <a:miter lim="800000"/>
            <a:headEnd/>
            <a:tailEnd/>
          </a:ln>
        </p:spPr>
        <p:txBody>
          <a:bodyPr wrap="none">
            <a:spAutoFit/>
          </a:bodyPr>
          <a:lstStyle/>
          <a:p>
            <a:r>
              <a:rPr lang="zh-CN" altLang="en-US" sz="6000">
                <a:latin typeface="黑体" pitchFamily="49" charset="-122"/>
                <a:ea typeface="黑体" pitchFamily="49" charset="-122"/>
              </a:rPr>
              <a:t>操作端</a:t>
            </a:r>
          </a:p>
        </p:txBody>
      </p:sp>
      <p:sp>
        <p:nvSpPr>
          <p:cNvPr id="54275" name="TextBox 3"/>
          <p:cNvSpPr txBox="1">
            <a:spLocks noChangeArrowheads="1"/>
          </p:cNvSpPr>
          <p:nvPr/>
        </p:nvSpPr>
        <p:spPr bwMode="auto">
          <a:xfrm>
            <a:off x="5305425" y="3898900"/>
            <a:ext cx="1108075" cy="368300"/>
          </a:xfrm>
          <a:prstGeom prst="rect">
            <a:avLst/>
          </a:prstGeom>
          <a:noFill/>
          <a:ln w="9525">
            <a:noFill/>
            <a:miter lim="800000"/>
            <a:headEnd/>
            <a:tailEnd/>
          </a:ln>
        </p:spPr>
        <p:txBody>
          <a:bodyPr wrap="none">
            <a:spAutoFit/>
          </a:bodyPr>
          <a:lstStyle/>
          <a:p>
            <a:r>
              <a:rPr lang="zh-CN" altLang="en-US">
                <a:latin typeface="宋体" charset="-122"/>
              </a:rPr>
              <a:t>现场使用</a:t>
            </a:r>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a:xfrm>
            <a:off x="228600" y="142875"/>
            <a:ext cx="6705600" cy="439738"/>
          </a:xfrm>
          <a:extLst>
            <a:ext uri="{909E8E84-426E-40DD-AFC4-6F175D3DCCD1}"/>
            <a:ext uri="{91240B29-F687-4F45-9708-019B960494DF}"/>
          </a:extLst>
        </p:spPr>
        <p:txBody>
          <a:bodyPr rtlCol="0" anchor="t">
            <a:normAutofit fontScale="90000"/>
          </a:bodyPr>
          <a:lstStyle/>
          <a:p>
            <a:pPr eaLnBrk="1" fontAlgn="auto" hangingPunct="1">
              <a:spcAft>
                <a:spcPts val="0"/>
              </a:spcAft>
              <a:defRPr/>
            </a:pPr>
            <a:r>
              <a:rPr lang="zh-CN" altLang="en-US" dirty="0" smtClean="0">
                <a:latin typeface="黑体" pitchFamily="49" charset="-122"/>
                <a:ea typeface="黑体" pitchFamily="49" charset="-122"/>
              </a:rPr>
              <a:t>数据采集 </a:t>
            </a:r>
            <a:r>
              <a:rPr altLang="zh-CN" dirty="0" smtClean="0">
                <a:latin typeface="黑体" pitchFamily="49" charset="-122"/>
                <a:ea typeface="黑体" pitchFamily="49" charset="-122"/>
              </a:rPr>
              <a:t>– </a:t>
            </a:r>
            <a:r>
              <a:rPr lang="zh-CN" altLang="en-US" dirty="0" smtClean="0">
                <a:latin typeface="黑体" pitchFamily="49" charset="-122"/>
                <a:ea typeface="黑体" pitchFamily="49" charset="-122"/>
              </a:rPr>
              <a:t>操作端</a:t>
            </a:r>
            <a:endParaRPr lang="zh-CN" altLang="en-US" dirty="0" smtClean="0"/>
          </a:p>
        </p:txBody>
      </p:sp>
      <p:sp>
        <p:nvSpPr>
          <p:cNvPr id="10" name="Text Box 9"/>
          <p:cNvSpPr txBox="1">
            <a:spLocks noChangeArrowheads="1"/>
          </p:cNvSpPr>
          <p:nvPr/>
        </p:nvSpPr>
        <p:spPr bwMode="auto">
          <a:xfrm>
            <a:off x="228600" y="1246188"/>
            <a:ext cx="4724400" cy="4370387"/>
          </a:xfrm>
          <a:prstGeom prst="rect">
            <a:avLst/>
          </a:prstGeom>
          <a:noFill/>
          <a:ln w="9525">
            <a:noFill/>
            <a:miter lim="800000"/>
            <a:headEnd/>
            <a:tailEnd/>
          </a:ln>
        </p:spPr>
        <p:txBody>
          <a:bodyPr>
            <a:spAutoFit/>
          </a:bodyPr>
          <a:lstStyle>
            <a:lvl1pPr eaLnBrk="0" hangingPunct="0">
              <a:defRPr sz="1400" b="1">
                <a:solidFill>
                  <a:schemeClr val="bg1"/>
                </a:solidFill>
                <a:latin typeface="Arial" pitchFamily="34" charset="0"/>
                <a:ea typeface="宋体" pitchFamily="2" charset="-122"/>
              </a:defRPr>
            </a:lvl1pPr>
            <a:lvl2pPr marL="742950" indent="-285750" eaLnBrk="0" hangingPunct="0">
              <a:defRPr sz="1400" b="1">
                <a:solidFill>
                  <a:schemeClr val="bg1"/>
                </a:solidFill>
                <a:latin typeface="Arial" pitchFamily="34" charset="0"/>
                <a:ea typeface="宋体" pitchFamily="2" charset="-122"/>
              </a:defRPr>
            </a:lvl2pPr>
            <a:lvl3pPr marL="1143000" indent="-228600" eaLnBrk="0" hangingPunct="0">
              <a:defRPr sz="1400" b="1">
                <a:solidFill>
                  <a:schemeClr val="bg1"/>
                </a:solidFill>
                <a:latin typeface="Arial" pitchFamily="34" charset="0"/>
                <a:ea typeface="宋体" pitchFamily="2" charset="-122"/>
              </a:defRPr>
            </a:lvl3pPr>
            <a:lvl4pPr marL="1600200" indent="-228600" eaLnBrk="0" hangingPunct="0">
              <a:defRPr sz="1400" b="1">
                <a:solidFill>
                  <a:schemeClr val="bg1"/>
                </a:solidFill>
                <a:latin typeface="Arial" pitchFamily="34" charset="0"/>
                <a:ea typeface="宋体" pitchFamily="2" charset="-122"/>
              </a:defRPr>
            </a:lvl4pPr>
            <a:lvl5pPr marL="2057400" indent="-228600" eaLnBrk="0" hangingPunct="0">
              <a:defRPr sz="1400" b="1">
                <a:solidFill>
                  <a:schemeClr val="bg1"/>
                </a:solidFill>
                <a:latin typeface="Arial" pitchFamily="34" charset="0"/>
                <a:ea typeface="宋体" pitchFamily="2" charset="-122"/>
              </a:defRPr>
            </a:lvl5pPr>
            <a:lvl6pPr marL="2514600" indent="-228600" eaLnBrk="0" fontAlgn="base" hangingPunct="0">
              <a:spcBef>
                <a:spcPct val="0"/>
              </a:spcBef>
              <a:spcAft>
                <a:spcPct val="0"/>
              </a:spcAft>
              <a:defRPr sz="1400" b="1">
                <a:solidFill>
                  <a:schemeClr val="bg1"/>
                </a:solidFill>
                <a:latin typeface="Arial" pitchFamily="34" charset="0"/>
                <a:ea typeface="宋体" pitchFamily="2" charset="-122"/>
              </a:defRPr>
            </a:lvl6pPr>
            <a:lvl7pPr marL="2971800" indent="-228600" eaLnBrk="0" fontAlgn="base" hangingPunct="0">
              <a:spcBef>
                <a:spcPct val="0"/>
              </a:spcBef>
              <a:spcAft>
                <a:spcPct val="0"/>
              </a:spcAft>
              <a:defRPr sz="1400" b="1">
                <a:solidFill>
                  <a:schemeClr val="bg1"/>
                </a:solidFill>
                <a:latin typeface="Arial" pitchFamily="34" charset="0"/>
                <a:ea typeface="宋体" pitchFamily="2" charset="-122"/>
              </a:defRPr>
            </a:lvl7pPr>
            <a:lvl8pPr marL="3429000" indent="-228600" eaLnBrk="0" fontAlgn="base" hangingPunct="0">
              <a:spcBef>
                <a:spcPct val="0"/>
              </a:spcBef>
              <a:spcAft>
                <a:spcPct val="0"/>
              </a:spcAft>
              <a:defRPr sz="1400" b="1">
                <a:solidFill>
                  <a:schemeClr val="bg1"/>
                </a:solidFill>
                <a:latin typeface="Arial" pitchFamily="34" charset="0"/>
                <a:ea typeface="宋体" pitchFamily="2" charset="-122"/>
              </a:defRPr>
            </a:lvl8pPr>
            <a:lvl9pPr marL="3886200" indent="-228600" eaLnBrk="0" fontAlgn="base" hangingPunct="0">
              <a:spcBef>
                <a:spcPct val="0"/>
              </a:spcBef>
              <a:spcAft>
                <a:spcPct val="0"/>
              </a:spcAft>
              <a:defRPr sz="1400" b="1">
                <a:solidFill>
                  <a:schemeClr val="bg1"/>
                </a:solidFill>
                <a:latin typeface="Arial" pitchFamily="34" charset="0"/>
                <a:ea typeface="宋体" pitchFamily="2" charset="-122"/>
              </a:defRPr>
            </a:lvl9pPr>
          </a:lstStyle>
          <a:p>
            <a:pPr eaLnBrk="1" fontAlgn="auto" hangingPunct="1">
              <a:spcBef>
                <a:spcPct val="50000"/>
              </a:spcBef>
              <a:spcAft>
                <a:spcPts val="0"/>
              </a:spcAft>
              <a:defRPr/>
            </a:pPr>
            <a:r>
              <a:rPr lang="zh-CN" altLang="en-US" sz="1600" dirty="0" smtClean="0">
                <a:solidFill>
                  <a:srgbClr val="AAE2CA">
                    <a:lumMod val="50000"/>
                  </a:srgbClr>
                </a:solidFill>
                <a:latin typeface="黑体" pitchFamily="49" charset="-122"/>
                <a:ea typeface="黑体" pitchFamily="49" charset="-122"/>
              </a:rPr>
              <a:t>操作端是什么？</a:t>
            </a:r>
            <a:endParaRPr lang="en-US" altLang="zh-CN" sz="1600" dirty="0" smtClean="0">
              <a:solidFill>
                <a:srgbClr val="AAE2CA">
                  <a:lumMod val="50000"/>
                </a:srgbClr>
              </a:solidFill>
              <a:latin typeface="黑体" pitchFamily="49" charset="-122"/>
              <a:ea typeface="黑体" pitchFamily="49" charset="-122"/>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操作端是弘光</a:t>
            </a:r>
            <a:r>
              <a:rPr lang="en-US" altLang="zh-CN" b="0" dirty="0" smtClean="0">
                <a:solidFill>
                  <a:srgbClr val="000000">
                    <a:lumMod val="75000"/>
                    <a:lumOff val="25000"/>
                  </a:srgbClr>
                </a:solidFill>
                <a:latin typeface="宋体"/>
                <a:ea typeface="宋体"/>
              </a:rPr>
              <a:t>MES</a:t>
            </a:r>
            <a:r>
              <a:rPr lang="zh-CN" altLang="en-US" b="0" dirty="0" smtClean="0">
                <a:solidFill>
                  <a:srgbClr val="000000">
                    <a:lumMod val="75000"/>
                    <a:lumOff val="25000"/>
                  </a:srgbClr>
                </a:solidFill>
                <a:latin typeface="宋体"/>
                <a:ea typeface="宋体"/>
              </a:rPr>
              <a:t>安装在车间的操作终端，操作人员通过它来进行有关操作。</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一般安装在有触摸屏的工业电脑上。</a:t>
            </a:r>
            <a:endParaRPr lang="en-US" altLang="zh-CN" b="0" dirty="0" smtClean="0">
              <a:solidFill>
                <a:srgbClr val="000000">
                  <a:lumMod val="75000"/>
                  <a:lumOff val="25000"/>
                </a:srgbClr>
              </a:solidFill>
              <a:latin typeface="宋体"/>
              <a:ea typeface="宋体"/>
            </a:endParaRPr>
          </a:p>
          <a:p>
            <a:pPr eaLnBrk="1" fontAlgn="auto" hangingPunct="1">
              <a:spcBef>
                <a:spcPct val="50000"/>
              </a:spcBef>
              <a:spcAft>
                <a:spcPts val="0"/>
              </a:spcAft>
              <a:defRPr/>
            </a:pPr>
            <a:r>
              <a:rPr lang="zh-CN" altLang="en-US" sz="1600" dirty="0" smtClean="0">
                <a:solidFill>
                  <a:srgbClr val="AAE2CA">
                    <a:lumMod val="50000"/>
                  </a:srgbClr>
                </a:solidFill>
                <a:latin typeface="黑体" pitchFamily="49" charset="-122"/>
                <a:ea typeface="黑体" pitchFamily="49" charset="-122"/>
              </a:rPr>
              <a:t>通过操作台能做什么？</a:t>
            </a:r>
            <a:endParaRPr lang="en-US" altLang="zh-CN" sz="1600" dirty="0">
              <a:solidFill>
                <a:srgbClr val="AAE2CA">
                  <a:lumMod val="50000"/>
                </a:srgbClr>
              </a:solidFill>
              <a:latin typeface="黑体" pitchFamily="49" charset="-122"/>
              <a:ea typeface="黑体" pitchFamily="49" charset="-122"/>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查看设备的生产信息，如各种效率、产量、状态等</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通过员工登陆建立员工绩效考核数据</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输入报废原因及数量，查看报废的报表，支持快速批量报废，支持反冲</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输入或拆分、替换、确认停机原因，查看停机报表</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发送请求或对请求进行响应及解决，异地求助</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查看作业指导书等工艺文档，无纸化作业模式</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smtClean="0">
                <a:solidFill>
                  <a:srgbClr val="000000">
                    <a:lumMod val="75000"/>
                    <a:lumOff val="25000"/>
                  </a:srgbClr>
                </a:solidFill>
                <a:latin typeface="宋体"/>
                <a:ea typeface="宋体"/>
              </a:rPr>
              <a:t>切换工单或创建临时工单，查看后续排单状况</a:t>
            </a:r>
            <a:endParaRPr lang="en-US" altLang="zh-CN" b="0" dirty="0" smtClean="0">
              <a:solidFill>
                <a:srgbClr val="000000">
                  <a:lumMod val="75000"/>
                  <a:lumOff val="25000"/>
                </a:srgbClr>
              </a:solidFill>
              <a:latin typeface="宋体"/>
              <a:ea typeface="宋体"/>
            </a:endParaRPr>
          </a:p>
          <a:p>
            <a:pPr marL="285750" indent="-285750" eaLnBrk="1" fontAlgn="auto" hangingPunct="1">
              <a:spcBef>
                <a:spcPct val="50000"/>
              </a:spcBef>
              <a:spcAft>
                <a:spcPts val="0"/>
              </a:spcAft>
              <a:buFont typeface="Wingdings" pitchFamily="2" charset="2"/>
              <a:buChar char="ü"/>
              <a:defRPr/>
            </a:pPr>
            <a:r>
              <a:rPr lang="zh-CN" altLang="en-US" b="0" dirty="0">
                <a:solidFill>
                  <a:srgbClr val="000000">
                    <a:lumMod val="75000"/>
                    <a:lumOff val="25000"/>
                  </a:srgbClr>
                </a:solidFill>
                <a:latin typeface="宋体"/>
                <a:ea typeface="宋体"/>
              </a:rPr>
              <a:t>维</a:t>
            </a:r>
            <a:r>
              <a:rPr lang="zh-CN" altLang="en-US" b="0" dirty="0" smtClean="0">
                <a:solidFill>
                  <a:srgbClr val="000000">
                    <a:lumMod val="75000"/>
                    <a:lumOff val="25000"/>
                  </a:srgbClr>
                </a:solidFill>
                <a:latin typeface="宋体"/>
                <a:ea typeface="宋体"/>
              </a:rPr>
              <a:t>护保养作业</a:t>
            </a:r>
            <a:endParaRPr lang="en-US" altLang="zh-CN" b="0" dirty="0">
              <a:solidFill>
                <a:srgbClr val="000000">
                  <a:lumMod val="75000"/>
                  <a:lumOff val="25000"/>
                </a:srgbClr>
              </a:solidFill>
              <a:latin typeface="宋体"/>
              <a:ea typeface="宋体"/>
            </a:endParaRPr>
          </a:p>
        </p:txBody>
      </p:sp>
      <p:pic>
        <p:nvPicPr>
          <p:cNvPr id="55299" name="Picture 6" descr="http://www.thechangeblog.com/wp-content/uploads/2008/12/point-finger2.jpg"/>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7423150" y="3248025"/>
            <a:ext cx="636588" cy="876300"/>
          </a:xfrm>
          <a:prstGeom prst="rect">
            <a:avLst/>
          </a:prstGeom>
          <a:noFill/>
          <a:ln w="9525">
            <a:noFill/>
            <a:miter lim="800000"/>
            <a:headEnd/>
            <a:tailEnd/>
          </a:ln>
        </p:spPr>
      </p:pic>
      <p:pic>
        <p:nvPicPr>
          <p:cNvPr id="55300" name="Picture 2"/>
          <p:cNvPicPr>
            <a:picLocks noChangeAspect="1" noChangeArrowheads="1"/>
          </p:cNvPicPr>
          <p:nvPr/>
        </p:nvPicPr>
        <p:blipFill>
          <a:blip r:embed="rId3"/>
          <a:srcRect/>
          <a:stretch>
            <a:fillRect/>
          </a:stretch>
        </p:blipFill>
        <p:spPr bwMode="auto">
          <a:xfrm>
            <a:off x="5003800" y="692150"/>
            <a:ext cx="3886200" cy="25431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1"/>
          <p:cNvSpPr>
            <a:spLocks noGrp="1"/>
          </p:cNvSpPr>
          <p:nvPr>
            <p:ph type="title"/>
          </p:nvPr>
        </p:nvSpPr>
        <p:spPr/>
        <p:txBody>
          <a:bodyPr/>
          <a:lstStyle/>
          <a:p>
            <a:pPr eaLnBrk="1" hangingPunct="1"/>
            <a:r>
              <a:rPr altLang="zh-CN" smtClean="0"/>
              <a:t>MES</a:t>
            </a:r>
            <a:r>
              <a:rPr lang="zh-CN" altLang="en-US" smtClean="0"/>
              <a:t>工人端操作流程</a:t>
            </a:r>
          </a:p>
        </p:txBody>
      </p:sp>
      <p:pic>
        <p:nvPicPr>
          <p:cNvPr id="56322" name="Picture 2"/>
          <p:cNvPicPr>
            <a:picLocks noChangeAspect="1" noChangeArrowheads="1"/>
          </p:cNvPicPr>
          <p:nvPr/>
        </p:nvPicPr>
        <p:blipFill>
          <a:blip r:embed="rId2"/>
          <a:srcRect/>
          <a:stretch>
            <a:fillRect/>
          </a:stretch>
        </p:blipFill>
        <p:spPr bwMode="auto">
          <a:xfrm>
            <a:off x="1403350" y="1484313"/>
            <a:ext cx="6391275" cy="49815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标题 5"/>
          <p:cNvSpPr>
            <a:spLocks noGrp="1"/>
          </p:cNvSpPr>
          <p:nvPr>
            <p:ph type="title"/>
          </p:nvPr>
        </p:nvSpPr>
        <p:spPr/>
        <p:txBody>
          <a:bodyPr/>
          <a:lstStyle/>
          <a:p>
            <a:pPr eaLnBrk="1" hangingPunct="1"/>
            <a:r>
              <a:rPr lang="zh-CN" altLang="en-US" smtClean="0">
                <a:latin typeface="Arial Unicode MS"/>
                <a:ea typeface="Arial Unicode MS"/>
                <a:cs typeface="Arial Unicode MS"/>
              </a:rPr>
              <a:t>机台上下班刷卡</a:t>
            </a:r>
          </a:p>
        </p:txBody>
      </p:sp>
      <p:sp>
        <p:nvSpPr>
          <p:cNvPr id="57346" name="内容占位符 6"/>
          <p:cNvSpPr>
            <a:spLocks noGrp="1"/>
          </p:cNvSpPr>
          <p:nvPr>
            <p:ph idx="1"/>
          </p:nvPr>
        </p:nvSpPr>
        <p:spPr>
          <a:xfrm>
            <a:off x="468313" y="1052513"/>
            <a:ext cx="8229600" cy="647700"/>
          </a:xfrm>
        </p:spPr>
        <p:txBody>
          <a:bodyPr/>
          <a:lstStyle/>
          <a:p>
            <a:pPr eaLnBrk="1" hangingPunct="1"/>
            <a:r>
              <a:rPr lang="zh-CN" altLang="en-US" sz="1800" smtClean="0">
                <a:latin typeface="Arial Unicode MS"/>
                <a:ea typeface="Arial Unicode MS"/>
                <a:cs typeface="Arial Unicode MS"/>
              </a:rPr>
              <a:t>根据实际的生产班次安排，工位机报产时，可以默认员工在系统中设置的班次。当上班时间与班次时间不同时，系统会提示员工重新设置班次。</a:t>
            </a:r>
          </a:p>
        </p:txBody>
      </p:sp>
      <p:pic>
        <p:nvPicPr>
          <p:cNvPr id="57347" name="Picture 1"/>
          <p:cNvPicPr>
            <a:picLocks noChangeAspect="1" noChangeArrowheads="1"/>
          </p:cNvPicPr>
          <p:nvPr/>
        </p:nvPicPr>
        <p:blipFill>
          <a:blip r:embed="rId2"/>
          <a:srcRect/>
          <a:stretch>
            <a:fillRect/>
          </a:stretch>
        </p:blipFill>
        <p:spPr bwMode="auto">
          <a:xfrm>
            <a:off x="684213" y="1773238"/>
            <a:ext cx="7673975" cy="479583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标题 1"/>
          <p:cNvSpPr>
            <a:spLocks noGrp="1"/>
          </p:cNvSpPr>
          <p:nvPr>
            <p:ph type="title"/>
          </p:nvPr>
        </p:nvSpPr>
        <p:spPr/>
        <p:txBody>
          <a:bodyPr/>
          <a:lstStyle/>
          <a:p>
            <a:pPr eaLnBrk="1" hangingPunct="1"/>
            <a:r>
              <a:rPr lang="zh-CN" altLang="en-US" smtClean="0"/>
              <a:t>员工管理</a:t>
            </a:r>
          </a:p>
        </p:txBody>
      </p:sp>
      <p:sp>
        <p:nvSpPr>
          <p:cNvPr id="5" name="内容占位符 4"/>
          <p:cNvSpPr>
            <a:spLocks noGrp="1"/>
          </p:cNvSpPr>
          <p:nvPr>
            <p:ph idx="1"/>
          </p:nvPr>
        </p:nvSpPr>
        <p:spPr>
          <a:xfrm>
            <a:off x="395288" y="1196975"/>
            <a:ext cx="8475662" cy="1358900"/>
          </a:xfrm>
        </p:spPr>
        <p:txBody>
          <a:bodyPr rtlCol="0">
            <a:normAutofit lnSpcReduction="10000"/>
          </a:bodyPr>
          <a:lstStyle/>
          <a:p>
            <a:pPr eaLnBrk="1" fontAlgn="auto" hangingPunct="1">
              <a:spcBef>
                <a:spcPts val="0"/>
              </a:spcBef>
              <a:defRPr/>
            </a:pPr>
            <a:r>
              <a:rPr lang="zh-CN" altLang="en-US" dirty="0" smtClean="0"/>
              <a:t>每个员工分配一个唯一的二维码。可以用不干胶打印张贴于工牌上面。每次登录</a:t>
            </a:r>
            <a:r>
              <a:rPr lang="en-US" altLang="zh-CN" dirty="0" smtClean="0"/>
              <a:t>MES</a:t>
            </a:r>
            <a:r>
              <a:rPr lang="zh-CN" altLang="en-US" dirty="0" smtClean="0"/>
              <a:t>操作，都需要验证。</a:t>
            </a:r>
            <a:endParaRPr lang="zh-CN" altLang="en-US" dirty="0"/>
          </a:p>
        </p:txBody>
      </p:sp>
      <p:pic>
        <p:nvPicPr>
          <p:cNvPr id="58371" name="Picture 3"/>
          <p:cNvPicPr>
            <a:picLocks noChangeAspect="1" noChangeArrowheads="1"/>
          </p:cNvPicPr>
          <p:nvPr/>
        </p:nvPicPr>
        <p:blipFill>
          <a:blip r:embed="rId2"/>
          <a:srcRect/>
          <a:stretch>
            <a:fillRect/>
          </a:stretch>
        </p:blipFill>
        <p:spPr bwMode="auto">
          <a:xfrm>
            <a:off x="468313" y="2852738"/>
            <a:ext cx="8475662" cy="376396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标题 9"/>
          <p:cNvSpPr>
            <a:spLocks noGrp="1"/>
          </p:cNvSpPr>
          <p:nvPr>
            <p:ph type="title"/>
          </p:nvPr>
        </p:nvSpPr>
        <p:spPr/>
        <p:txBody>
          <a:bodyPr/>
          <a:lstStyle/>
          <a:p>
            <a:pPr eaLnBrk="1" hangingPunct="1"/>
            <a:r>
              <a:rPr lang="zh-CN" altLang="en-US" smtClean="0"/>
              <a:t>人员分布 实时呈现</a:t>
            </a:r>
          </a:p>
        </p:txBody>
      </p:sp>
      <p:pic>
        <p:nvPicPr>
          <p:cNvPr id="59394" name="内容占位符 3"/>
          <p:cNvPicPr>
            <a:picLocks noGrp="1"/>
          </p:cNvPicPr>
          <p:nvPr>
            <p:ph sz="half" idx="1"/>
          </p:nvPr>
        </p:nvPicPr>
        <p:blipFill>
          <a:blip r:embed="rId2"/>
          <a:srcRect/>
          <a:stretch>
            <a:fillRect/>
          </a:stretch>
        </p:blipFill>
        <p:spPr>
          <a:xfrm>
            <a:off x="2428875" y="2857500"/>
            <a:ext cx="4154488" cy="3370263"/>
          </a:xfrm>
        </p:spPr>
      </p:pic>
      <p:sp>
        <p:nvSpPr>
          <p:cNvPr id="59395" name="矩形 4"/>
          <p:cNvSpPr>
            <a:spLocks noChangeArrowheads="1"/>
          </p:cNvSpPr>
          <p:nvPr/>
        </p:nvSpPr>
        <p:spPr bwMode="auto">
          <a:xfrm>
            <a:off x="250825" y="1052513"/>
            <a:ext cx="8569325" cy="1754187"/>
          </a:xfrm>
          <a:prstGeom prst="rect">
            <a:avLst/>
          </a:prstGeom>
          <a:noFill/>
          <a:ln w="9525">
            <a:noFill/>
            <a:miter lim="800000"/>
            <a:headEnd/>
            <a:tailEnd/>
          </a:ln>
        </p:spPr>
        <p:txBody>
          <a:bodyPr>
            <a:spAutoFit/>
          </a:bodyPr>
          <a:lstStyle/>
          <a:p>
            <a:r>
              <a:rPr lang="en-US" altLang="zh-CN">
                <a:latin typeface="Calibri" pitchFamily="34" charset="0"/>
              </a:rPr>
              <a:t>2</a:t>
            </a:r>
            <a:r>
              <a:rPr lang="zh-CN" altLang="en-US">
                <a:latin typeface="Calibri" pitchFamily="34" charset="0"/>
              </a:rPr>
              <a:t>、通过部署于生产现场各个点上的数据终端采集的人员信息，包括了位置、身份、到岗时间、 开工时间等信息被系统自动标注到工厂的场地平面图上。</a:t>
            </a:r>
          </a:p>
          <a:p>
            <a:r>
              <a:rPr lang="en-US" altLang="zh-CN">
                <a:latin typeface="Calibri" pitchFamily="34" charset="0"/>
              </a:rPr>
              <a:t>3</a:t>
            </a:r>
            <a:r>
              <a:rPr lang="zh-CN" altLang="en-US">
                <a:latin typeface="Calibri" pitchFamily="34" charset="0"/>
              </a:rPr>
              <a:t>、可通过计算机、电子显示屏等媒介输出 显示，以便相关管理人员观察查询人员分布、缺勤情况和工作状态。</a:t>
            </a:r>
          </a:p>
          <a:p>
            <a:r>
              <a:rPr lang="en-US" altLang="zh-CN">
                <a:latin typeface="Calibri" pitchFamily="34" charset="0"/>
              </a:rPr>
              <a:t>4</a:t>
            </a:r>
            <a:r>
              <a:rPr lang="zh-CN" altLang="en-US">
                <a:latin typeface="Calibri" pitchFamily="34" charset="0"/>
              </a:rPr>
              <a:t>、生产管理人员可以查询车间所有机台人员分布情况，根据实际产能等情况，对现场人员进行合理调配。</a:t>
            </a:r>
          </a:p>
        </p:txBody>
      </p:sp>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生产任务 实时传达</a:t>
            </a:r>
          </a:p>
        </p:txBody>
      </p:sp>
      <p:sp>
        <p:nvSpPr>
          <p:cNvPr id="60418" name="矩形 3"/>
          <p:cNvSpPr>
            <a:spLocks noChangeArrowheads="1"/>
          </p:cNvSpPr>
          <p:nvPr/>
        </p:nvSpPr>
        <p:spPr bwMode="auto">
          <a:xfrm>
            <a:off x="323850" y="908050"/>
            <a:ext cx="8496300" cy="1201738"/>
          </a:xfrm>
          <a:prstGeom prst="rect">
            <a:avLst/>
          </a:prstGeom>
          <a:noFill/>
          <a:ln w="9525">
            <a:noFill/>
            <a:miter lim="800000"/>
            <a:headEnd/>
            <a:tailEnd/>
          </a:ln>
        </p:spPr>
        <p:txBody>
          <a:bodyPr>
            <a:spAutoFit/>
          </a:bodyPr>
          <a:lstStyle/>
          <a:p>
            <a:r>
              <a:rPr lang="en-US" altLang="zh-CN">
                <a:latin typeface="Arial Unicode MS"/>
                <a:ea typeface="Arial Unicode MS"/>
                <a:cs typeface="Arial Unicode MS"/>
              </a:rPr>
              <a:t>PMC</a:t>
            </a:r>
            <a:r>
              <a:rPr lang="zh-CN" altLang="en-US">
                <a:latin typeface="Arial Unicode MS"/>
                <a:ea typeface="Arial Unicode MS"/>
                <a:cs typeface="Arial Unicode MS"/>
              </a:rPr>
              <a:t>工单下达后，车间可以实时收到生产指令下达的信息。</a:t>
            </a:r>
            <a:endParaRPr lang="en-US" altLang="zh-CN">
              <a:latin typeface="Arial Unicode MS"/>
              <a:ea typeface="Arial Unicode MS"/>
              <a:cs typeface="Arial Unicode MS"/>
            </a:endParaRPr>
          </a:p>
          <a:p>
            <a:r>
              <a:rPr lang="zh-CN" altLang="en-US">
                <a:latin typeface="Arial Unicode MS"/>
                <a:ea typeface="Arial Unicode MS"/>
                <a:cs typeface="Arial Unicode MS"/>
              </a:rPr>
              <a:t>经当工单需要临时暂停生产，可以于后台管理系统中发出暂停指令。工人接受指令后，可以即时了解工单变化情况。避免因停机不及时的浪费。</a:t>
            </a:r>
            <a:endParaRPr lang="en-US" altLang="zh-CN">
              <a:latin typeface="Arial Unicode MS"/>
              <a:ea typeface="Arial Unicode MS"/>
              <a:cs typeface="Arial Unicode MS"/>
            </a:endParaRPr>
          </a:p>
          <a:p>
            <a:r>
              <a:rPr lang="zh-CN" altLang="en-US">
                <a:latin typeface="Arial Unicode MS"/>
                <a:ea typeface="Arial Unicode MS"/>
                <a:cs typeface="Arial Unicode MS"/>
              </a:rPr>
              <a:t>当工序厂内产能不足，临时改外发生产时，现场可以随时了解</a:t>
            </a:r>
            <a:r>
              <a:rPr lang="en-US" altLang="zh-CN">
                <a:latin typeface="Arial Unicode MS"/>
                <a:ea typeface="Arial Unicode MS"/>
                <a:cs typeface="Arial Unicode MS"/>
              </a:rPr>
              <a:t>PMC</a:t>
            </a:r>
            <a:r>
              <a:rPr lang="zh-CN" altLang="en-US">
                <a:latin typeface="Arial Unicode MS"/>
                <a:ea typeface="Arial Unicode MS"/>
                <a:cs typeface="Arial Unicode MS"/>
              </a:rPr>
              <a:t>指令。</a:t>
            </a:r>
            <a:endParaRPr lang="en-US" altLang="zh-CN">
              <a:latin typeface="Arial Unicode MS"/>
              <a:ea typeface="Arial Unicode MS"/>
              <a:cs typeface="Arial Unicode MS"/>
            </a:endParaRPr>
          </a:p>
        </p:txBody>
      </p:sp>
      <p:pic>
        <p:nvPicPr>
          <p:cNvPr id="60419" name="Picture 2"/>
          <p:cNvPicPr>
            <a:picLocks noChangeAspect="1" noChangeArrowheads="1"/>
          </p:cNvPicPr>
          <p:nvPr/>
        </p:nvPicPr>
        <p:blipFill>
          <a:blip r:embed="rId2"/>
          <a:srcRect/>
          <a:stretch>
            <a:fillRect/>
          </a:stretch>
        </p:blipFill>
        <p:spPr bwMode="auto">
          <a:xfrm>
            <a:off x="1403350" y="2133600"/>
            <a:ext cx="6746875" cy="42164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206375" y="112713"/>
            <a:ext cx="6705600" cy="439737"/>
          </a:xfrm>
        </p:spPr>
        <p:txBody>
          <a:bodyPr rtlCol="0">
            <a:normAutofit fontScale="90000"/>
          </a:bodyPr>
          <a:lstStyle/>
          <a:p>
            <a:pPr eaLnBrk="1" fontAlgn="auto" hangingPunct="1">
              <a:spcAft>
                <a:spcPts val="0"/>
              </a:spcAft>
              <a:defRPr/>
            </a:pPr>
            <a:r>
              <a:rPr lang="zh-CN" altLang="en-US" dirty="0" smtClean="0"/>
              <a:t>生产报告</a:t>
            </a:r>
            <a:endParaRPr lang="zh-CN" altLang="en-US" dirty="0"/>
          </a:p>
        </p:txBody>
      </p:sp>
      <p:pic>
        <p:nvPicPr>
          <p:cNvPr id="61442" name="Picture 1"/>
          <p:cNvPicPr>
            <a:picLocks noChangeAspect="1" noChangeArrowheads="1"/>
          </p:cNvPicPr>
          <p:nvPr/>
        </p:nvPicPr>
        <p:blipFill>
          <a:blip r:embed="rId3"/>
          <a:srcRect/>
          <a:stretch>
            <a:fillRect/>
          </a:stretch>
        </p:blipFill>
        <p:spPr bwMode="auto">
          <a:xfrm>
            <a:off x="900113" y="1196975"/>
            <a:ext cx="7127875" cy="445452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标题 3"/>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开始生产</a:t>
            </a:r>
          </a:p>
        </p:txBody>
      </p:sp>
      <p:pic>
        <p:nvPicPr>
          <p:cNvPr id="63490" name="Picture 2"/>
          <p:cNvPicPr>
            <a:picLocks noChangeAspect="1" noChangeArrowheads="1"/>
          </p:cNvPicPr>
          <p:nvPr/>
        </p:nvPicPr>
        <p:blipFill>
          <a:blip r:embed="rId2"/>
          <a:srcRect/>
          <a:stretch>
            <a:fillRect/>
          </a:stretch>
        </p:blipFill>
        <p:spPr bwMode="auto">
          <a:xfrm>
            <a:off x="468313" y="981075"/>
            <a:ext cx="7307262" cy="4567238"/>
          </a:xfrm>
          <a:prstGeom prst="rect">
            <a:avLst/>
          </a:prstGeom>
          <a:noFill/>
          <a:ln w="9525">
            <a:noFill/>
            <a:miter lim="800000"/>
            <a:headEnd/>
            <a:tailEnd/>
          </a:ln>
        </p:spPr>
      </p:pic>
      <p:pic>
        <p:nvPicPr>
          <p:cNvPr id="63491" name="Picture 1"/>
          <p:cNvPicPr>
            <a:picLocks noChangeAspect="1" noChangeArrowheads="1"/>
          </p:cNvPicPr>
          <p:nvPr/>
        </p:nvPicPr>
        <p:blipFill>
          <a:blip r:embed="rId3"/>
          <a:srcRect/>
          <a:stretch>
            <a:fillRect/>
          </a:stretch>
        </p:blipFill>
        <p:spPr bwMode="auto">
          <a:xfrm>
            <a:off x="2195513" y="1916113"/>
            <a:ext cx="6516687" cy="463232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标题 1"/>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换机</a:t>
            </a:r>
          </a:p>
        </p:txBody>
      </p:sp>
      <p:pic>
        <p:nvPicPr>
          <p:cNvPr id="64514" name="Picture 2" descr="\\192.168.0.62\0.客户解决方案\165.新昌塑胶\QQ图片20171103211237.png"/>
          <p:cNvPicPr>
            <a:picLocks noGrp="1" noChangeAspect="1" noChangeArrowheads="1"/>
          </p:cNvPicPr>
          <p:nvPr>
            <p:ph idx="1"/>
          </p:nvPr>
        </p:nvPicPr>
        <p:blipFill>
          <a:blip r:embed="rId2"/>
          <a:srcRect/>
          <a:stretch>
            <a:fillRect/>
          </a:stretch>
        </p:blipFill>
        <p:spPr>
          <a:xfrm>
            <a:off x="542925" y="1420813"/>
            <a:ext cx="8053388" cy="4616450"/>
          </a:xfrm>
        </p:spPr>
      </p:pic>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标题 1"/>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开始生产</a:t>
            </a:r>
          </a:p>
        </p:txBody>
      </p:sp>
      <p:pic>
        <p:nvPicPr>
          <p:cNvPr id="65538" name="Picture 2"/>
          <p:cNvPicPr>
            <a:picLocks noGrp="1" noChangeAspect="1" noChangeArrowheads="1"/>
          </p:cNvPicPr>
          <p:nvPr>
            <p:ph idx="1"/>
          </p:nvPr>
        </p:nvPicPr>
        <p:blipFill>
          <a:blip r:embed="rId2"/>
          <a:srcRect/>
          <a:stretch>
            <a:fillRect/>
          </a:stretch>
        </p:blipFill>
        <p:spPr>
          <a:xfrm>
            <a:off x="1317625" y="1420813"/>
            <a:ext cx="6503988" cy="4616450"/>
          </a:xfrm>
        </p:spPr>
      </p:pic>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标题 1"/>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结束生产</a:t>
            </a:r>
          </a:p>
        </p:txBody>
      </p:sp>
      <p:pic>
        <p:nvPicPr>
          <p:cNvPr id="66562" name="Picture 2"/>
          <p:cNvPicPr>
            <a:picLocks noGrp="1" noChangeAspect="1" noChangeArrowheads="1"/>
          </p:cNvPicPr>
          <p:nvPr>
            <p:ph idx="1"/>
          </p:nvPr>
        </p:nvPicPr>
        <p:blipFill>
          <a:blip r:embed="rId2"/>
          <a:srcRect/>
          <a:stretch>
            <a:fillRect/>
          </a:stretch>
        </p:blipFill>
        <p:spPr>
          <a:xfrm>
            <a:off x="1331913" y="2241550"/>
            <a:ext cx="6461125" cy="4616450"/>
          </a:xfrm>
        </p:spPr>
      </p:pic>
      <p:sp>
        <p:nvSpPr>
          <p:cNvPr id="66563" name="矩形 4"/>
          <p:cNvSpPr>
            <a:spLocks noChangeArrowheads="1"/>
          </p:cNvSpPr>
          <p:nvPr/>
        </p:nvSpPr>
        <p:spPr bwMode="auto">
          <a:xfrm>
            <a:off x="323850" y="1052513"/>
            <a:ext cx="8675688" cy="1200150"/>
          </a:xfrm>
          <a:prstGeom prst="rect">
            <a:avLst/>
          </a:prstGeom>
          <a:noFill/>
          <a:ln w="9525">
            <a:noFill/>
            <a:miter lim="800000"/>
            <a:headEnd/>
            <a:tailEnd/>
          </a:ln>
        </p:spPr>
        <p:txBody>
          <a:bodyPr>
            <a:spAutoFit/>
          </a:bodyPr>
          <a:lstStyle/>
          <a:p>
            <a:endParaRPr lang="zh-CN" altLang="en-US">
              <a:latin typeface="Calibri" pitchFamily="34" charset="0"/>
            </a:endParaRPr>
          </a:p>
          <a:p>
            <a:r>
              <a:rPr lang="zh-CN" altLang="en-US">
                <a:latin typeface="Calibri" pitchFamily="34" charset="0"/>
              </a:rPr>
              <a:t>当前齐套单对应多个工单，如最后一个工单结束生产时，当“实际数量”大于“计划数量”，齐套单则自动关闭，当“实际数量”小于“计划数量”，则允许齐套单再次报产 </a:t>
            </a:r>
          </a:p>
        </p:txBody>
      </p:sp>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标题 1"/>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机台维修保养（维修申请） </a:t>
            </a:r>
          </a:p>
        </p:txBody>
      </p:sp>
      <p:pic>
        <p:nvPicPr>
          <p:cNvPr id="67586" name="Picture 2"/>
          <p:cNvPicPr>
            <a:picLocks noGrp="1" noChangeAspect="1" noChangeArrowheads="1"/>
          </p:cNvPicPr>
          <p:nvPr>
            <p:ph idx="1"/>
          </p:nvPr>
        </p:nvPicPr>
        <p:blipFill>
          <a:blip r:embed="rId2"/>
          <a:srcRect/>
          <a:stretch>
            <a:fillRect/>
          </a:stretch>
        </p:blipFill>
        <p:spPr>
          <a:xfrm>
            <a:off x="442913" y="1420813"/>
            <a:ext cx="8253412" cy="4616450"/>
          </a:xfrm>
        </p:spPr>
      </p:pic>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标题 1"/>
          <p:cNvSpPr>
            <a:spLocks noGrp="1"/>
          </p:cNvSpPr>
          <p:nvPr>
            <p:ph type="title"/>
          </p:nvPr>
        </p:nvSpPr>
        <p:spPr/>
        <p:txBody>
          <a:bodyPr/>
          <a:lstStyle/>
          <a:p>
            <a:pPr eaLnBrk="1" hangingPunct="1"/>
            <a:r>
              <a:rPr altLang="zh-CN" smtClean="0"/>
              <a:t>MES</a:t>
            </a:r>
            <a:r>
              <a:rPr lang="zh-CN" altLang="en-US" smtClean="0"/>
              <a:t>工作台</a:t>
            </a:r>
            <a:r>
              <a:rPr altLang="zh-CN" smtClean="0"/>
              <a:t>-</a:t>
            </a:r>
            <a:r>
              <a:rPr lang="zh-CN" altLang="en-US" smtClean="0"/>
              <a:t>换模</a:t>
            </a:r>
          </a:p>
        </p:txBody>
      </p:sp>
      <p:pic>
        <p:nvPicPr>
          <p:cNvPr id="68610" name="Picture 2"/>
          <p:cNvPicPr>
            <a:picLocks noGrp="1" noChangeAspect="1" noChangeArrowheads="1"/>
          </p:cNvPicPr>
          <p:nvPr>
            <p:ph idx="1"/>
          </p:nvPr>
        </p:nvPicPr>
        <p:blipFill>
          <a:blip r:embed="rId2"/>
          <a:srcRect/>
          <a:stretch>
            <a:fillRect/>
          </a:stretch>
        </p:blipFill>
        <p:spPr>
          <a:xfrm>
            <a:off x="442913" y="1420813"/>
            <a:ext cx="8253412" cy="4616450"/>
          </a:xfrm>
        </p:spPr>
      </p:pic>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文本占位符 2"/>
          <p:cNvSpPr>
            <a:spLocks noGrp="1"/>
          </p:cNvSpPr>
          <p:nvPr>
            <p:ph type="body" sz="quarter" idx="10"/>
          </p:nvPr>
        </p:nvSpPr>
        <p:spPr>
          <a:xfrm>
            <a:off x="239713" y="3643313"/>
            <a:ext cx="5997575" cy="644525"/>
          </a:xfrm>
        </p:spPr>
        <p:txBody>
          <a:bodyPr/>
          <a:lstStyle/>
          <a:p>
            <a:pPr eaLnBrk="1" hangingPunct="1"/>
            <a:r>
              <a:rPr lang="zh-CN" altLang="en-US" smtClean="0">
                <a:latin typeface="微软雅黑" pitchFamily="34" charset="-122"/>
                <a:ea typeface="微软雅黑" pitchFamily="34" charset="-122"/>
              </a:rPr>
              <a:t>第四章 生产统计及电子看板</a:t>
            </a:r>
          </a:p>
        </p:txBody>
      </p:sp>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8" name="直接连接符 87"/>
          <p:cNvCxnSpPr/>
          <p:nvPr/>
        </p:nvCxnSpPr>
        <p:spPr>
          <a:xfrm>
            <a:off x="179512" y="1892829"/>
            <a:ext cx="1431802" cy="3640"/>
          </a:xfrm>
          <a:prstGeom prst="line">
            <a:avLst/>
          </a:prstGeom>
          <a:ln w="12700">
            <a:gradFill flip="none" rotWithShape="1">
              <a:gsLst>
                <a:gs pos="0">
                  <a:schemeClr val="accent1">
                    <a:tint val="66000"/>
                    <a:satMod val="160000"/>
                    <a:alpha val="0"/>
                  </a:schemeClr>
                </a:gs>
                <a:gs pos="50000">
                  <a:schemeClr val="bg1"/>
                </a:gs>
                <a:gs pos="100000">
                  <a:schemeClr val="accent1">
                    <a:tint val="23500"/>
                    <a:satMod val="160000"/>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pic>
        <p:nvPicPr>
          <p:cNvPr id="11" name="Picture 10" descr="4.jpg"/>
          <p:cNvPicPr preferRelativeResize="0">
            <a:picLocks/>
          </p:cNvPicPr>
          <p:nvPr/>
        </p:nvPicPr>
        <p:blipFill>
          <a:blip r:embed="rId2"/>
          <a:srcRect r="44531" b="4166"/>
          <a:stretch>
            <a:fillRect/>
          </a:stretch>
        </p:blipFill>
        <p:spPr>
          <a:xfrm>
            <a:off x="1785938" y="2382838"/>
            <a:ext cx="5786437" cy="4475162"/>
          </a:xfrm>
          <a:prstGeom prst="rect">
            <a:avLst/>
          </a:prstGeom>
          <a:effectLst>
            <a:outerShdw blurRad="63500" sx="102000" sy="102000" algn="ctr" rotWithShape="0">
              <a:prstClr val="black">
                <a:alpha val="40000"/>
              </a:prstClr>
            </a:outerShdw>
          </a:effectLst>
        </p:spPr>
      </p:pic>
      <p:sp>
        <p:nvSpPr>
          <p:cNvPr id="70659" name="标题 8"/>
          <p:cNvSpPr>
            <a:spLocks noGrp="1"/>
          </p:cNvSpPr>
          <p:nvPr>
            <p:ph type="title"/>
          </p:nvPr>
        </p:nvSpPr>
        <p:spPr/>
        <p:txBody>
          <a:bodyPr/>
          <a:lstStyle/>
          <a:p>
            <a:pPr eaLnBrk="1" hangingPunct="1"/>
            <a:r>
              <a:rPr lang="zh-CN" altLang="en-US" smtClean="0">
                <a:latin typeface="微软雅黑" pitchFamily="34" charset="-122"/>
                <a:ea typeface="微软雅黑" pitchFamily="34" charset="-122"/>
              </a:rPr>
              <a:t>机器生产状态实时监视</a:t>
            </a:r>
            <a:endParaRPr lang="zh-CN" altLang="en-US" smtClean="0"/>
          </a:p>
        </p:txBody>
      </p:sp>
      <p:sp>
        <p:nvSpPr>
          <p:cNvPr id="10" name="内容占位符 9"/>
          <p:cNvSpPr>
            <a:spLocks noGrp="1"/>
          </p:cNvSpPr>
          <p:nvPr>
            <p:ph idx="1"/>
          </p:nvPr>
        </p:nvSpPr>
        <p:spPr>
          <a:xfrm>
            <a:off x="357188" y="1285875"/>
            <a:ext cx="8572500" cy="1000125"/>
          </a:xfrm>
        </p:spPr>
        <p:txBody>
          <a:bodyPr rtlCol="0">
            <a:normAutofit fontScale="77500" lnSpcReduction="20000"/>
          </a:bodyPr>
          <a:lstStyle/>
          <a:p>
            <a:pPr eaLnBrk="1" fontAlgn="auto" hangingPunct="1">
              <a:lnSpc>
                <a:spcPct val="120000"/>
              </a:lnSpc>
              <a:spcBef>
                <a:spcPts val="0"/>
              </a:spcBef>
              <a:buFontTx/>
              <a:buNone/>
              <a:defRPr/>
            </a:pPr>
            <a:r>
              <a:rPr lang="zh-CN" altLang="en-US" dirty="0">
                <a:latin typeface="微软雅黑" pitchFamily="34" charset="-122"/>
                <a:ea typeface="微软雅黑" pitchFamily="34" charset="-122"/>
              </a:rPr>
              <a:t>实时掌握每台机器的停机时间、可动率以及工作状态：</a:t>
            </a:r>
            <a:endParaRPr lang="en-US" altLang="zh-CN" dirty="0">
              <a:latin typeface="微软雅黑" pitchFamily="34" charset="-122"/>
              <a:ea typeface="微软雅黑" pitchFamily="34" charset="-122"/>
            </a:endParaRPr>
          </a:p>
          <a:p>
            <a:pPr eaLnBrk="1" fontAlgn="auto" hangingPunct="1">
              <a:lnSpc>
                <a:spcPct val="120000"/>
              </a:lnSpc>
              <a:spcBef>
                <a:spcPts val="0"/>
              </a:spcBef>
              <a:buFontTx/>
              <a:buNone/>
              <a:defRPr/>
            </a:pPr>
            <a:r>
              <a:rPr lang="en-US" altLang="zh-CN" dirty="0">
                <a:latin typeface="微软雅黑" pitchFamily="34" charset="-122"/>
                <a:ea typeface="微软雅黑" pitchFamily="34" charset="-122"/>
              </a:rPr>
              <a:t>1</a:t>
            </a:r>
            <a:r>
              <a:rPr lang="zh-CN" altLang="en-US" dirty="0">
                <a:latin typeface="微软雅黑" pitchFamily="34" charset="-122"/>
                <a:ea typeface="微软雅黑" pitchFamily="34" charset="-122"/>
              </a:rPr>
              <a:t>）正常生产 </a:t>
            </a:r>
            <a:r>
              <a:rPr lang="en-US" altLang="zh-CN" dirty="0">
                <a:latin typeface="微软雅黑" pitchFamily="34" charset="-122"/>
                <a:ea typeface="微软雅黑" pitchFamily="34" charset="-122"/>
              </a:rPr>
              <a:t>2</a:t>
            </a:r>
            <a:r>
              <a:rPr lang="zh-CN" altLang="en-US" dirty="0">
                <a:latin typeface="微软雅黑" pitchFamily="34" charset="-122"/>
                <a:ea typeface="微软雅黑" pitchFamily="34" charset="-122"/>
              </a:rPr>
              <a:t>）计划停机 </a:t>
            </a:r>
            <a:r>
              <a:rPr lang="en-US" altLang="zh-CN" dirty="0">
                <a:latin typeface="微软雅黑" pitchFamily="34" charset="-122"/>
                <a:ea typeface="微软雅黑" pitchFamily="34" charset="-122"/>
              </a:rPr>
              <a:t>3</a:t>
            </a:r>
            <a:r>
              <a:rPr lang="zh-CN" altLang="en-US" dirty="0">
                <a:latin typeface="微软雅黑" pitchFamily="34" charset="-122"/>
                <a:ea typeface="微软雅黑" pitchFamily="34" charset="-122"/>
              </a:rPr>
              <a:t>）设备维修 </a:t>
            </a:r>
            <a:r>
              <a:rPr lang="en-US" altLang="zh-CN" dirty="0">
                <a:latin typeface="微软雅黑" pitchFamily="34" charset="-122"/>
                <a:ea typeface="微软雅黑" pitchFamily="34" charset="-122"/>
              </a:rPr>
              <a:t>4</a:t>
            </a:r>
            <a:r>
              <a:rPr lang="zh-CN" altLang="en-US" dirty="0">
                <a:latin typeface="微软雅黑" pitchFamily="34" charset="-122"/>
                <a:ea typeface="微软雅黑" pitchFamily="34" charset="-122"/>
              </a:rPr>
              <a:t>）异常停机</a:t>
            </a:r>
          </a:p>
          <a:p>
            <a:pPr eaLnBrk="1" fontAlgn="auto" hangingPunct="1">
              <a:spcBef>
                <a:spcPts val="0"/>
              </a:spcBef>
              <a:buFontTx/>
              <a:buNone/>
              <a:defRPr/>
            </a:pPr>
            <a:endParaRPr lang="zh-CN" altLang="en-US" dirty="0"/>
          </a:p>
        </p:txBody>
      </p:sp>
    </p:spTree>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7.jpg"/>
          <p:cNvPicPr>
            <a:picLocks noChangeAspect="1"/>
          </p:cNvPicPr>
          <p:nvPr/>
        </p:nvPicPr>
        <p:blipFill>
          <a:blip r:embed="rId2"/>
          <a:stretch>
            <a:fillRect/>
          </a:stretch>
        </p:blipFill>
        <p:spPr>
          <a:xfrm>
            <a:off x="1000125" y="2286000"/>
            <a:ext cx="7286625" cy="4357688"/>
          </a:xfrm>
          <a:prstGeom prst="rect">
            <a:avLst/>
          </a:prstGeom>
          <a:effectLst>
            <a:outerShdw blurRad="63500" sx="102000" sy="102000" algn="ctr" rotWithShape="0">
              <a:prstClr val="black">
                <a:alpha val="40000"/>
              </a:prstClr>
            </a:outerShdw>
          </a:effectLst>
        </p:spPr>
      </p:pic>
      <p:sp>
        <p:nvSpPr>
          <p:cNvPr id="71682" name="标题 8"/>
          <p:cNvSpPr>
            <a:spLocks noGrp="1"/>
          </p:cNvSpPr>
          <p:nvPr>
            <p:ph type="title"/>
          </p:nvPr>
        </p:nvSpPr>
        <p:spPr/>
        <p:txBody>
          <a:bodyPr/>
          <a:lstStyle/>
          <a:p>
            <a:pPr eaLnBrk="1" hangingPunct="1"/>
            <a:r>
              <a:rPr lang="zh-CN" altLang="en-US" smtClean="0"/>
              <a:t>生产看板</a:t>
            </a:r>
            <a:r>
              <a:rPr altLang="zh-CN" smtClean="0"/>
              <a:t>-</a:t>
            </a:r>
            <a:r>
              <a:rPr lang="zh-CN" altLang="en-US" smtClean="0">
                <a:latin typeface="微软雅黑" pitchFamily="34" charset="-122"/>
                <a:ea typeface="微软雅黑" pitchFamily="34" charset="-122"/>
              </a:rPr>
              <a:t>每台机器的详细情况</a:t>
            </a:r>
            <a:endParaRPr lang="zh-CN" altLang="en-US" smtClean="0"/>
          </a:p>
        </p:txBody>
      </p:sp>
      <p:sp>
        <p:nvSpPr>
          <p:cNvPr id="10" name="内容占位符 9"/>
          <p:cNvSpPr>
            <a:spLocks noGrp="1"/>
          </p:cNvSpPr>
          <p:nvPr>
            <p:ph idx="1"/>
          </p:nvPr>
        </p:nvSpPr>
        <p:spPr>
          <a:xfrm>
            <a:off x="642938" y="1357313"/>
            <a:ext cx="8001000" cy="785812"/>
          </a:xfrm>
        </p:spPr>
        <p:txBody>
          <a:bodyPr rtlCol="0">
            <a:normAutofit fontScale="55000" lnSpcReduction="20000"/>
          </a:bodyPr>
          <a:lstStyle/>
          <a:p>
            <a:pPr eaLnBrk="1" fontAlgn="auto" hangingPunct="1">
              <a:lnSpc>
                <a:spcPct val="120000"/>
              </a:lnSpc>
              <a:spcBef>
                <a:spcPts val="0"/>
              </a:spcBef>
              <a:buFontTx/>
              <a:buNone/>
              <a:defRPr/>
            </a:pPr>
            <a:r>
              <a:rPr lang="en-US" altLang="zh-CN" dirty="0" smtClean="0">
                <a:latin typeface="微软雅黑" pitchFamily="34" charset="-122"/>
                <a:ea typeface="微软雅黑" pitchFamily="34" charset="-122"/>
              </a:rPr>
              <a:t>1</a:t>
            </a:r>
            <a:r>
              <a:rPr lang="zh-CN" altLang="en-US" dirty="0">
                <a:latin typeface="微软雅黑" pitchFamily="34" charset="-122"/>
                <a:ea typeface="微软雅黑" pitchFamily="34" charset="-122"/>
              </a:rPr>
              <a:t>）机器状态 </a:t>
            </a:r>
            <a:r>
              <a:rPr lang="en-US" altLang="zh-CN" dirty="0">
                <a:latin typeface="微软雅黑" pitchFamily="34" charset="-122"/>
                <a:ea typeface="微软雅黑" pitchFamily="34" charset="-122"/>
              </a:rPr>
              <a:t>2</a:t>
            </a:r>
            <a:r>
              <a:rPr lang="zh-CN" altLang="en-US" dirty="0">
                <a:latin typeface="微软雅黑" pitchFamily="34" charset="-122"/>
                <a:ea typeface="微软雅黑" pitchFamily="34" charset="-122"/>
              </a:rPr>
              <a:t>）生产次数 </a:t>
            </a:r>
            <a:r>
              <a:rPr lang="en-US" altLang="zh-CN" dirty="0">
                <a:latin typeface="微软雅黑" pitchFamily="34" charset="-122"/>
                <a:ea typeface="微软雅黑" pitchFamily="34" charset="-122"/>
              </a:rPr>
              <a:t>3</a:t>
            </a:r>
            <a:r>
              <a:rPr lang="zh-CN" altLang="en-US" dirty="0">
                <a:latin typeface="微软雅黑" pitchFamily="34" charset="-122"/>
                <a:ea typeface="微软雅黑" pitchFamily="34" charset="-122"/>
              </a:rPr>
              <a:t>）停机时间 </a:t>
            </a:r>
            <a:r>
              <a:rPr lang="en-US" altLang="zh-CN" dirty="0" smtClean="0">
                <a:latin typeface="微软雅黑" pitchFamily="34" charset="-122"/>
                <a:ea typeface="微软雅黑" pitchFamily="34" charset="-122"/>
              </a:rPr>
              <a:t>4</a:t>
            </a:r>
            <a:r>
              <a:rPr lang="zh-CN" altLang="en-US" dirty="0">
                <a:latin typeface="微软雅黑" pitchFamily="34" charset="-122"/>
                <a:ea typeface="微软雅黑" pitchFamily="34" charset="-122"/>
              </a:rPr>
              <a:t>）设备可动率 </a:t>
            </a:r>
            <a:r>
              <a:rPr lang="en-US" altLang="zh-CN" dirty="0">
                <a:latin typeface="微软雅黑" pitchFamily="34" charset="-122"/>
                <a:ea typeface="微软雅黑" pitchFamily="34" charset="-122"/>
              </a:rPr>
              <a:t>5</a:t>
            </a:r>
            <a:r>
              <a:rPr lang="zh-CN" altLang="en-US" dirty="0">
                <a:latin typeface="微软雅黑" pitchFamily="34" charset="-122"/>
                <a:ea typeface="微软雅黑" pitchFamily="34" charset="-122"/>
              </a:rPr>
              <a:t>）任务列表</a:t>
            </a:r>
            <a:endParaRPr lang="en-US" altLang="zh-CN" dirty="0">
              <a:latin typeface="微软雅黑" pitchFamily="34" charset="-122"/>
              <a:ea typeface="微软雅黑" pitchFamily="34" charset="-122"/>
            </a:endParaRPr>
          </a:p>
          <a:p>
            <a:pPr eaLnBrk="1" fontAlgn="auto" hangingPunct="1">
              <a:lnSpc>
                <a:spcPct val="120000"/>
              </a:lnSpc>
              <a:spcBef>
                <a:spcPts val="0"/>
              </a:spcBef>
              <a:buFontTx/>
              <a:buNone/>
              <a:defRPr/>
            </a:pPr>
            <a:r>
              <a:rPr lang="en-US" altLang="zh-CN" dirty="0">
                <a:latin typeface="微软雅黑" pitchFamily="34" charset="-122"/>
                <a:ea typeface="微软雅黑" pitchFamily="34" charset="-122"/>
              </a:rPr>
              <a:t>6</a:t>
            </a:r>
            <a:r>
              <a:rPr lang="zh-CN" altLang="en-US" dirty="0">
                <a:latin typeface="微软雅黑" pitchFamily="34" charset="-122"/>
                <a:ea typeface="微软雅黑" pitchFamily="34" charset="-122"/>
              </a:rPr>
              <a:t>）生产进度 </a:t>
            </a:r>
            <a:r>
              <a:rPr lang="en-US" altLang="zh-CN" dirty="0">
                <a:latin typeface="微软雅黑" pitchFamily="34" charset="-122"/>
                <a:ea typeface="微软雅黑" pitchFamily="34" charset="-122"/>
              </a:rPr>
              <a:t>7</a:t>
            </a:r>
            <a:r>
              <a:rPr lang="zh-CN" altLang="en-US" dirty="0">
                <a:latin typeface="微软雅黑" pitchFamily="34" charset="-122"/>
                <a:ea typeface="微软雅黑" pitchFamily="34" charset="-122"/>
              </a:rPr>
              <a:t>）进度信号灯</a:t>
            </a:r>
          </a:p>
          <a:p>
            <a:pPr eaLnBrk="1" fontAlgn="auto" hangingPunct="1">
              <a:spcBef>
                <a:spcPts val="0"/>
              </a:spcBef>
              <a:buFontTx/>
              <a:buNone/>
              <a:defRPr/>
            </a:pPr>
            <a:endParaRPr lang="zh-CN" altLang="en-US" dirty="0"/>
          </a:p>
        </p:txBody>
      </p:sp>
    </p:spTree>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r>
              <a:rPr lang="zh-CN" altLang="en-US" sz="2800">
                <a:solidFill>
                  <a:srgbClr val="002060"/>
                </a:solidFill>
                <a:latin typeface="华文细黑"/>
                <a:ea typeface="华文细黑"/>
                <a:cs typeface="华文细黑"/>
              </a:rPr>
              <a:t>计划完成率分析</a:t>
            </a:r>
            <a:endParaRPr lang="en-US" altLang="zh-CN" sz="2800" b="1">
              <a:solidFill>
                <a:srgbClr val="002060"/>
              </a:solidFill>
              <a:latin typeface="华文细黑"/>
              <a:ea typeface="华文细黑"/>
              <a:cs typeface="华文细黑"/>
            </a:endParaRPr>
          </a:p>
        </p:txBody>
      </p:sp>
      <p:pic>
        <p:nvPicPr>
          <p:cNvPr id="72706" name="Picture 2"/>
          <p:cNvPicPr>
            <a:picLocks noChangeAspect="1" noChangeArrowheads="1"/>
          </p:cNvPicPr>
          <p:nvPr/>
        </p:nvPicPr>
        <p:blipFill>
          <a:blip r:embed="rId2"/>
          <a:srcRect/>
          <a:stretch>
            <a:fillRect/>
          </a:stretch>
        </p:blipFill>
        <p:spPr bwMode="auto">
          <a:xfrm>
            <a:off x="704850" y="1090613"/>
            <a:ext cx="7646988" cy="43846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r>
              <a:rPr lang="zh-CN" altLang="en-US" sz="2800" b="1">
                <a:solidFill>
                  <a:srgbClr val="002060"/>
                </a:solidFill>
                <a:latin typeface="华文细黑"/>
                <a:ea typeface="华文细黑"/>
                <a:cs typeface="华文细黑"/>
              </a:rPr>
              <a:t>解决方案</a:t>
            </a:r>
            <a:r>
              <a:rPr lang="en-US" altLang="zh-CN" sz="2800" b="1">
                <a:solidFill>
                  <a:srgbClr val="002060"/>
                </a:solidFill>
                <a:latin typeface="华文细黑"/>
                <a:ea typeface="华文细黑"/>
                <a:cs typeface="华文细黑"/>
              </a:rPr>
              <a:t>-</a:t>
            </a:r>
            <a:r>
              <a:rPr lang="zh-CN" altLang="en-US" sz="2800">
                <a:solidFill>
                  <a:srgbClr val="002060"/>
                </a:solidFill>
                <a:latin typeface="华文细黑"/>
                <a:ea typeface="华文细黑"/>
                <a:cs typeface="华文细黑"/>
              </a:rPr>
              <a:t>不良率分析</a:t>
            </a:r>
            <a:endParaRPr lang="en-US" altLang="zh-CN" sz="2800" b="1">
              <a:solidFill>
                <a:srgbClr val="002060"/>
              </a:solidFill>
              <a:latin typeface="华文细黑"/>
              <a:ea typeface="华文细黑"/>
              <a:cs typeface="华文细黑"/>
            </a:endParaRPr>
          </a:p>
        </p:txBody>
      </p:sp>
      <p:pic>
        <p:nvPicPr>
          <p:cNvPr id="73730" name="Picture 2"/>
          <p:cNvPicPr>
            <a:picLocks noChangeAspect="1" noChangeArrowheads="1"/>
          </p:cNvPicPr>
          <p:nvPr/>
        </p:nvPicPr>
        <p:blipFill>
          <a:blip r:embed="rId2"/>
          <a:srcRect/>
          <a:stretch>
            <a:fillRect/>
          </a:stretch>
        </p:blipFill>
        <p:spPr bwMode="auto">
          <a:xfrm>
            <a:off x="747713" y="1270000"/>
            <a:ext cx="7321550" cy="41592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标题 2"/>
          <p:cNvSpPr>
            <a:spLocks noGrp="1"/>
          </p:cNvSpPr>
          <p:nvPr>
            <p:ph type="title"/>
          </p:nvPr>
        </p:nvSpPr>
        <p:spPr/>
        <p:txBody>
          <a:bodyPr/>
          <a:lstStyle/>
          <a:p>
            <a:pPr eaLnBrk="1" hangingPunct="1"/>
            <a:r>
              <a:rPr lang="zh-CN" altLang="en-US" smtClean="0">
                <a:latin typeface="Arial Unicode MS"/>
                <a:ea typeface="Arial Unicode MS"/>
                <a:cs typeface="Arial Unicode MS"/>
              </a:rPr>
              <a:t>车间日报表</a:t>
            </a:r>
          </a:p>
        </p:txBody>
      </p:sp>
      <p:pic>
        <p:nvPicPr>
          <p:cNvPr id="74754" name="Picture 3"/>
          <p:cNvPicPr>
            <a:picLocks noChangeAspect="1" noChangeArrowheads="1"/>
          </p:cNvPicPr>
          <p:nvPr/>
        </p:nvPicPr>
        <p:blipFill>
          <a:blip r:embed="rId2"/>
          <a:srcRect/>
          <a:stretch>
            <a:fillRect/>
          </a:stretch>
        </p:blipFill>
        <p:spPr bwMode="auto">
          <a:xfrm>
            <a:off x="468313" y="1052513"/>
            <a:ext cx="8459787" cy="505301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车间产能统计</a:t>
            </a:r>
          </a:p>
        </p:txBody>
      </p:sp>
      <p:pic>
        <p:nvPicPr>
          <p:cNvPr id="75778" name="图片 3"/>
          <p:cNvPicPr>
            <a:picLocks noChangeAspect="1" noChangeArrowheads="1"/>
          </p:cNvPicPr>
          <p:nvPr/>
        </p:nvPicPr>
        <p:blipFill>
          <a:blip r:embed="rId2"/>
          <a:srcRect/>
          <a:stretch>
            <a:fillRect/>
          </a:stretch>
        </p:blipFill>
        <p:spPr bwMode="auto">
          <a:xfrm>
            <a:off x="1258888" y="2060575"/>
            <a:ext cx="7021512" cy="4537075"/>
          </a:xfrm>
          <a:prstGeom prst="rect">
            <a:avLst/>
          </a:prstGeom>
          <a:noFill/>
          <a:ln w="9525">
            <a:noFill/>
            <a:miter lim="800000"/>
            <a:headEnd/>
            <a:tailEnd/>
          </a:ln>
        </p:spPr>
      </p:pic>
      <p:sp>
        <p:nvSpPr>
          <p:cNvPr id="75779" name="矩形 5"/>
          <p:cNvSpPr>
            <a:spLocks noChangeArrowheads="1"/>
          </p:cNvSpPr>
          <p:nvPr/>
        </p:nvSpPr>
        <p:spPr bwMode="auto">
          <a:xfrm>
            <a:off x="323850" y="1052513"/>
            <a:ext cx="8496300" cy="923925"/>
          </a:xfrm>
          <a:prstGeom prst="rect">
            <a:avLst/>
          </a:prstGeom>
          <a:noFill/>
          <a:ln w="9525">
            <a:noFill/>
            <a:miter lim="800000"/>
            <a:headEnd/>
            <a:tailEnd/>
          </a:ln>
        </p:spPr>
        <p:txBody>
          <a:bodyPr>
            <a:spAutoFit/>
          </a:bodyPr>
          <a:lstStyle/>
          <a:p>
            <a:r>
              <a:rPr lang="zh-CN" altLang="en-US">
                <a:latin typeface="Arial Unicode MS"/>
                <a:ea typeface="Arial Unicode MS"/>
                <a:cs typeface="Arial Unicode MS"/>
              </a:rPr>
              <a:t>车间生产人工每日的产能、完成的单量、车间设备的资源利用率，可于系统中实时汇总，通过对同时间段不同地点、岗位人员绩效的排序比对，可以发现绩效低的员工的技能 培训需求，也为工厂实施公平有效的激励提供了客观详尽的数据支持。</a:t>
            </a:r>
          </a:p>
        </p:txBody>
      </p:sp>
    </p:spTree>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endParaRPr lang="en-US" altLang="zh-CN" sz="2800" b="1">
              <a:solidFill>
                <a:srgbClr val="002060"/>
              </a:solidFill>
              <a:latin typeface="华文细黑"/>
              <a:ea typeface="华文细黑"/>
              <a:cs typeface="华文细黑"/>
            </a:endParaRPr>
          </a:p>
        </p:txBody>
      </p:sp>
      <p:pic>
        <p:nvPicPr>
          <p:cNvPr id="76802" name="Picture 2" descr="1488198643926004.png"/>
          <p:cNvPicPr>
            <a:picLocks noChangeAspect="1" noChangeArrowheads="1"/>
          </p:cNvPicPr>
          <p:nvPr/>
        </p:nvPicPr>
        <p:blipFill>
          <a:blip r:embed="rId2"/>
          <a:srcRect/>
          <a:stretch>
            <a:fillRect/>
          </a:stretch>
        </p:blipFill>
        <p:spPr bwMode="auto">
          <a:xfrm>
            <a:off x="1331913" y="2420938"/>
            <a:ext cx="6940550" cy="4035425"/>
          </a:xfrm>
          <a:prstGeom prst="rect">
            <a:avLst/>
          </a:prstGeom>
          <a:noFill/>
          <a:ln w="9525">
            <a:noFill/>
            <a:miter lim="800000"/>
            <a:headEnd/>
            <a:tailEnd/>
          </a:ln>
        </p:spPr>
      </p:pic>
      <p:sp>
        <p:nvSpPr>
          <p:cNvPr id="76803" name="标题 3"/>
          <p:cNvSpPr>
            <a:spLocks noGrp="1"/>
          </p:cNvSpPr>
          <p:nvPr>
            <p:ph type="title"/>
          </p:nvPr>
        </p:nvSpPr>
        <p:spPr/>
        <p:txBody>
          <a:bodyPr/>
          <a:lstStyle/>
          <a:p>
            <a:pPr eaLnBrk="1" hangingPunct="1"/>
            <a:r>
              <a:rPr lang="zh-CN" altLang="en-US" smtClean="0">
                <a:solidFill>
                  <a:srgbClr val="002060"/>
                </a:solidFill>
                <a:latin typeface="华文细黑"/>
                <a:ea typeface="华文细黑"/>
                <a:cs typeface="华文细黑"/>
              </a:rPr>
              <a:t>设备</a:t>
            </a:r>
            <a:r>
              <a:rPr altLang="zh-CN" smtClean="0">
                <a:solidFill>
                  <a:srgbClr val="002060"/>
                </a:solidFill>
                <a:latin typeface="华文细黑"/>
                <a:ea typeface="华文细黑"/>
                <a:cs typeface="华文细黑"/>
              </a:rPr>
              <a:t>OEE</a:t>
            </a:r>
            <a:endParaRPr lang="zh-CN" altLang="en-US" smtClean="0"/>
          </a:p>
        </p:txBody>
      </p:sp>
      <p:sp>
        <p:nvSpPr>
          <p:cNvPr id="5" name="内容占位符 4"/>
          <p:cNvSpPr>
            <a:spLocks noGrp="1"/>
          </p:cNvSpPr>
          <p:nvPr>
            <p:ph idx="1"/>
          </p:nvPr>
        </p:nvSpPr>
        <p:spPr>
          <a:xfrm>
            <a:off x="323850" y="981075"/>
            <a:ext cx="8569325" cy="1439863"/>
          </a:xfrm>
        </p:spPr>
        <p:txBody>
          <a:bodyPr rtlCol="0">
            <a:normAutofit fontScale="47500" lnSpcReduction="20000"/>
          </a:bodyPr>
          <a:lstStyle/>
          <a:p>
            <a:pPr eaLnBrk="1" fontAlgn="auto" hangingPunct="1">
              <a:spcBef>
                <a:spcPts val="0"/>
              </a:spcBef>
              <a:buFontTx/>
              <a:buNone/>
              <a:defRPr/>
            </a:pPr>
            <a:r>
              <a:rPr lang="zh-CN" altLang="en-US" dirty="0" smtClean="0">
                <a:latin typeface="Arial Unicode MS" pitchFamily="34" charset="-122"/>
                <a:ea typeface="Arial Unicode MS" pitchFamily="34" charset="-122"/>
                <a:cs typeface="Arial Unicode MS" pitchFamily="34" charset="-122"/>
              </a:rPr>
              <a:t>提高设备的利用率（</a:t>
            </a:r>
            <a:r>
              <a:rPr lang="en-US" altLang="zh-CN" dirty="0" smtClean="0">
                <a:latin typeface="Arial Unicode MS" pitchFamily="34" charset="-122"/>
                <a:ea typeface="Arial Unicode MS" pitchFamily="34" charset="-122"/>
                <a:cs typeface="Arial Unicode MS" pitchFamily="34" charset="-122"/>
              </a:rPr>
              <a:t>OEE</a:t>
            </a:r>
            <a:r>
              <a:rPr lang="zh-CN" altLang="en-US" dirty="0" smtClean="0">
                <a:latin typeface="Arial Unicode MS" pitchFamily="34" charset="-122"/>
                <a:ea typeface="Arial Unicode MS" pitchFamily="34" charset="-122"/>
                <a:cs typeface="Arial Unicode MS" pitchFamily="34" charset="-122"/>
              </a:rPr>
              <a:t>），减少设备停机、待料时间，系统实现手段如下：</a:t>
            </a:r>
          </a:p>
          <a:p>
            <a:pPr eaLnBrk="1" fontAlgn="auto" hangingPunct="1">
              <a:spcBef>
                <a:spcPts val="0"/>
              </a:spcBef>
              <a:buFontTx/>
              <a:buNone/>
              <a:defRPr/>
            </a:pPr>
            <a:r>
              <a:rPr lang="zh-CN" altLang="en-US" dirty="0" smtClean="0">
                <a:latin typeface="Arial Unicode MS" pitchFamily="34" charset="-122"/>
                <a:ea typeface="Arial Unicode MS" pitchFamily="34" charset="-122"/>
                <a:cs typeface="Arial Unicode MS" pitchFamily="34" charset="-122"/>
              </a:rPr>
              <a:t>√通过生产现场终端进行异常信息（如设备故障，品质问题，物料问题等）的实时反馈，提高现场问题处理的速度； 通过对现场异常事件的全程追踪，如响应时间，异常处理时间，异常解除时间等； 通过汇总报表分析，如柏拉图等工具，管理层可以随时了解导致效率损失的主要因素，从而进行相应的改善；</a:t>
            </a:r>
          </a:p>
          <a:p>
            <a:pPr eaLnBrk="1" fontAlgn="auto" hangingPunct="1">
              <a:spcBef>
                <a:spcPts val="0"/>
              </a:spcBef>
              <a:buFontTx/>
              <a:buNone/>
              <a:defRPr/>
            </a:pPr>
            <a:r>
              <a:rPr lang="zh-CN" altLang="en-US" dirty="0" smtClean="0">
                <a:latin typeface="Arial Unicode MS" pitchFamily="34" charset="-122"/>
                <a:ea typeface="Arial Unicode MS" pitchFamily="34" charset="-122"/>
                <a:cs typeface="Arial Unicode MS" pitchFamily="34" charset="-122"/>
              </a:rPr>
              <a:t>√通过对现场异常事件的全程追踪，如响应时间，异常处理时间，异常解除时间等；</a:t>
            </a:r>
          </a:p>
          <a:p>
            <a:pPr eaLnBrk="1" fontAlgn="auto" hangingPunct="1">
              <a:spcBef>
                <a:spcPts val="0"/>
              </a:spcBef>
              <a:buFontTx/>
              <a:buNone/>
              <a:defRPr/>
            </a:pPr>
            <a:r>
              <a:rPr lang="zh-CN" altLang="en-US" dirty="0" smtClean="0">
                <a:latin typeface="Arial Unicode MS" pitchFamily="34" charset="-122"/>
                <a:ea typeface="Arial Unicode MS" pitchFamily="34" charset="-122"/>
                <a:cs typeface="Arial Unicode MS" pitchFamily="34" charset="-122"/>
              </a:rPr>
              <a:t>√通过汇总报表分析，如柏拉图等工具，管理层可以随时了解导致效率损失的主要因素，从而进行相应的改善；</a:t>
            </a:r>
            <a:endParaRPr lang="zh-CN" altLang="en-US" dirty="0">
              <a:latin typeface="Arial Unicode MS" pitchFamily="34" charset="-122"/>
              <a:ea typeface="Arial Unicode MS" pitchFamily="34" charset="-122"/>
              <a:cs typeface="Arial Unicode MS" pitchFamily="34" charset="-122"/>
            </a:endParaRPr>
          </a:p>
        </p:txBody>
      </p:sp>
    </p:spTree>
  </p:cSld>
  <p:clrMapOvr>
    <a:masterClrMapping/>
  </p:clrMapOvr>
  <p:transition spd="med">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标题 1"/>
          <p:cNvSpPr>
            <a:spLocks noGrp="1"/>
          </p:cNvSpPr>
          <p:nvPr>
            <p:ph type="title"/>
          </p:nvPr>
        </p:nvSpPr>
        <p:spPr/>
        <p:txBody>
          <a:bodyPr/>
          <a:lstStyle/>
          <a:p>
            <a:pPr eaLnBrk="1" hangingPunct="1"/>
            <a:r>
              <a:rPr lang="zh-CN" altLang="en-US" smtClean="0"/>
              <a:t>车间生产进度</a:t>
            </a:r>
          </a:p>
        </p:txBody>
      </p:sp>
      <p:sp>
        <p:nvSpPr>
          <p:cNvPr id="77826" name="内容占位符 6"/>
          <p:cNvSpPr>
            <a:spLocks noGrp="1"/>
          </p:cNvSpPr>
          <p:nvPr>
            <p:ph idx="1"/>
          </p:nvPr>
        </p:nvSpPr>
        <p:spPr>
          <a:xfrm>
            <a:off x="500063" y="1285875"/>
            <a:ext cx="8358187" cy="1071563"/>
          </a:xfrm>
        </p:spPr>
        <p:txBody>
          <a:bodyPr/>
          <a:lstStyle/>
          <a:p>
            <a:pPr eaLnBrk="1" hangingPunct="1"/>
            <a:r>
              <a:rPr lang="en-US" altLang="zh-CN" sz="1800" smtClean="0"/>
              <a:t>1</a:t>
            </a:r>
            <a:r>
              <a:rPr lang="zh-CN" altLang="en-US" sz="1800" smtClean="0"/>
              <a:t>、生管人员可以实时查询到生产任务在各工位的完成情况，各道工艺当前在制量为多少，目前进行到哪一道工艺等等。。</a:t>
            </a:r>
          </a:p>
          <a:p>
            <a:pPr eaLnBrk="1" hangingPunct="1"/>
            <a:r>
              <a:rPr lang="en-US" altLang="zh-CN" sz="1800" smtClean="0"/>
              <a:t>2</a:t>
            </a:r>
            <a:r>
              <a:rPr lang="zh-CN" altLang="en-US" sz="1800" smtClean="0"/>
              <a:t>、生管人员即可于工票</a:t>
            </a:r>
            <a:r>
              <a:rPr lang="en-US" altLang="zh-CN" sz="1800" smtClean="0"/>
              <a:t>MES</a:t>
            </a:r>
            <a:r>
              <a:rPr lang="zh-CN" altLang="en-US" sz="1800" smtClean="0"/>
              <a:t>系统中查看，也可以于</a:t>
            </a:r>
            <a:r>
              <a:rPr lang="en-US" altLang="zh-CN" sz="1800" smtClean="0"/>
              <a:t>ERP</a:t>
            </a:r>
            <a:r>
              <a:rPr lang="zh-CN" altLang="en-US" sz="1800" smtClean="0"/>
              <a:t>工序工单追踪中查询到实时的生产进度。</a:t>
            </a:r>
          </a:p>
          <a:p>
            <a:pPr eaLnBrk="1" hangingPunct="1">
              <a:buFontTx/>
              <a:buNone/>
            </a:pPr>
            <a:endParaRPr lang="zh-CN" altLang="en-US" sz="1800" smtClean="0"/>
          </a:p>
          <a:p>
            <a:pPr eaLnBrk="1" hangingPunct="1"/>
            <a:endParaRPr lang="zh-CN" altLang="en-US" sz="1800" smtClean="0"/>
          </a:p>
        </p:txBody>
      </p:sp>
      <p:pic>
        <p:nvPicPr>
          <p:cNvPr id="77827" name="图片 3"/>
          <p:cNvPicPr>
            <a:picLocks noChangeAspect="1" noChangeArrowheads="1"/>
          </p:cNvPicPr>
          <p:nvPr/>
        </p:nvPicPr>
        <p:blipFill>
          <a:blip r:embed="rId2"/>
          <a:srcRect/>
          <a:stretch>
            <a:fillRect/>
          </a:stretch>
        </p:blipFill>
        <p:spPr bwMode="auto">
          <a:xfrm>
            <a:off x="714375" y="2714625"/>
            <a:ext cx="5572125" cy="3429000"/>
          </a:xfrm>
          <a:prstGeom prst="rect">
            <a:avLst/>
          </a:prstGeom>
          <a:noFill/>
          <a:ln w="9525">
            <a:noFill/>
            <a:miter lim="800000"/>
            <a:headEnd/>
            <a:tailEnd/>
          </a:ln>
        </p:spPr>
      </p:pic>
      <p:sp>
        <p:nvSpPr>
          <p:cNvPr id="77828" name="TextBox 8"/>
          <p:cNvSpPr txBox="1">
            <a:spLocks noChangeArrowheads="1"/>
          </p:cNvSpPr>
          <p:nvPr/>
        </p:nvSpPr>
        <p:spPr bwMode="auto">
          <a:xfrm>
            <a:off x="6427788" y="2786063"/>
            <a:ext cx="2359025" cy="1754187"/>
          </a:xfrm>
          <a:prstGeom prst="rect">
            <a:avLst/>
          </a:prstGeom>
          <a:noFill/>
          <a:ln w="9525">
            <a:noFill/>
            <a:miter lim="800000"/>
            <a:headEnd/>
            <a:tailEnd/>
          </a:ln>
        </p:spPr>
        <p:txBody>
          <a:bodyPr>
            <a:spAutoFit/>
          </a:bodyPr>
          <a:lstStyle/>
          <a:p>
            <a:r>
              <a:rPr lang="zh-CN" altLang="en-US">
                <a:latin typeface="Calibri" pitchFamily="34" charset="0"/>
              </a:rPr>
              <a:t>注：</a:t>
            </a:r>
            <a:r>
              <a:rPr lang="en-US">
                <a:latin typeface="Calibri" pitchFamily="34" charset="0"/>
              </a:rPr>
              <a:t> </a:t>
            </a:r>
          </a:p>
          <a:p>
            <a:r>
              <a:rPr lang="en-US" altLang="zh-CN">
                <a:latin typeface="Calibri" pitchFamily="34" charset="0"/>
              </a:rPr>
              <a:t>1</a:t>
            </a:r>
            <a:r>
              <a:rPr lang="zh-CN" altLang="en-US">
                <a:latin typeface="Calibri" pitchFamily="34" charset="0"/>
              </a:rPr>
              <a:t>、绿色表示工序已完成</a:t>
            </a:r>
            <a:endParaRPr lang="en-US" altLang="zh-CN">
              <a:latin typeface="Calibri" pitchFamily="34" charset="0"/>
            </a:endParaRPr>
          </a:p>
          <a:p>
            <a:r>
              <a:rPr lang="en-US">
                <a:latin typeface="Calibri" pitchFamily="34" charset="0"/>
              </a:rPr>
              <a:t> </a:t>
            </a:r>
            <a:r>
              <a:rPr lang="en-US" altLang="zh-CN">
                <a:latin typeface="Calibri" pitchFamily="34" charset="0"/>
              </a:rPr>
              <a:t>2</a:t>
            </a:r>
            <a:r>
              <a:rPr lang="zh-CN" altLang="en-US">
                <a:latin typeface="Calibri" pitchFamily="34" charset="0"/>
              </a:rPr>
              <a:t>、黄色表示正在进行中</a:t>
            </a:r>
            <a:r>
              <a:rPr lang="en-US">
                <a:latin typeface="Calibri" pitchFamily="34" charset="0"/>
              </a:rPr>
              <a:t> </a:t>
            </a:r>
          </a:p>
          <a:p>
            <a:r>
              <a:rPr lang="en-US" altLang="zh-CN">
                <a:latin typeface="Calibri" pitchFamily="34" charset="0"/>
              </a:rPr>
              <a:t>3</a:t>
            </a:r>
            <a:r>
              <a:rPr lang="zh-CN" altLang="en-US">
                <a:latin typeface="Calibri" pitchFamily="34" charset="0"/>
              </a:rPr>
              <a:t>、灰色表示已经完成</a:t>
            </a:r>
          </a:p>
        </p:txBody>
      </p:sp>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endParaRPr lang="en-US" altLang="zh-CN" sz="2800" b="1">
              <a:solidFill>
                <a:srgbClr val="002060"/>
              </a:solidFill>
              <a:latin typeface="华文细黑"/>
              <a:ea typeface="华文细黑"/>
              <a:cs typeface="华文细黑"/>
            </a:endParaRPr>
          </a:p>
        </p:txBody>
      </p:sp>
      <p:pic>
        <p:nvPicPr>
          <p:cNvPr id="78850" name="Picture 2"/>
          <p:cNvPicPr>
            <a:picLocks noChangeAspect="1" noChangeArrowheads="1"/>
          </p:cNvPicPr>
          <p:nvPr/>
        </p:nvPicPr>
        <p:blipFill>
          <a:blip r:embed="rId2"/>
          <a:srcRect/>
          <a:stretch>
            <a:fillRect/>
          </a:stretch>
        </p:blipFill>
        <p:spPr bwMode="auto">
          <a:xfrm>
            <a:off x="684213" y="1844675"/>
            <a:ext cx="7912100" cy="4725988"/>
          </a:xfrm>
          <a:prstGeom prst="rect">
            <a:avLst/>
          </a:prstGeom>
          <a:noFill/>
          <a:ln w="9525">
            <a:noFill/>
            <a:miter lim="800000"/>
            <a:headEnd/>
            <a:tailEnd/>
          </a:ln>
        </p:spPr>
      </p:pic>
      <p:sp>
        <p:nvSpPr>
          <p:cNvPr id="78851" name="标题 4"/>
          <p:cNvSpPr>
            <a:spLocks noGrp="1"/>
          </p:cNvSpPr>
          <p:nvPr>
            <p:ph type="title"/>
          </p:nvPr>
        </p:nvSpPr>
        <p:spPr/>
        <p:txBody>
          <a:bodyPr/>
          <a:lstStyle/>
          <a:p>
            <a:pPr eaLnBrk="1" hangingPunct="1"/>
            <a:r>
              <a:rPr lang="zh-CN" altLang="en-US" smtClean="0">
                <a:solidFill>
                  <a:srgbClr val="002060"/>
                </a:solidFill>
                <a:latin typeface="华文细黑"/>
                <a:ea typeface="华文细黑"/>
                <a:cs typeface="华文细黑"/>
              </a:rPr>
              <a:t>手机</a:t>
            </a:r>
            <a:r>
              <a:rPr altLang="zh-CN" smtClean="0">
                <a:solidFill>
                  <a:srgbClr val="002060"/>
                </a:solidFill>
                <a:latin typeface="华文细黑"/>
                <a:ea typeface="华文细黑"/>
                <a:cs typeface="华文细黑"/>
              </a:rPr>
              <a:t>APP</a:t>
            </a:r>
            <a:r>
              <a:rPr lang="zh-CN" altLang="en-US" smtClean="0">
                <a:solidFill>
                  <a:srgbClr val="002060"/>
                </a:solidFill>
                <a:latin typeface="华文细黑"/>
                <a:ea typeface="华文细黑"/>
                <a:cs typeface="华文细黑"/>
              </a:rPr>
              <a:t>实时查询</a:t>
            </a:r>
            <a:endParaRPr lang="zh-CN" altLang="en-US" smtClean="0"/>
          </a:p>
        </p:txBody>
      </p:sp>
      <p:sp>
        <p:nvSpPr>
          <p:cNvPr id="78852" name="内容占位符 5"/>
          <p:cNvSpPr>
            <a:spLocks noGrp="1"/>
          </p:cNvSpPr>
          <p:nvPr>
            <p:ph idx="1"/>
          </p:nvPr>
        </p:nvSpPr>
        <p:spPr>
          <a:xfrm>
            <a:off x="323850" y="981075"/>
            <a:ext cx="8496300" cy="719138"/>
          </a:xfrm>
        </p:spPr>
        <p:txBody>
          <a:bodyPr/>
          <a:lstStyle/>
          <a:p>
            <a:pPr eaLnBrk="1" hangingPunct="1"/>
            <a:endParaRPr lang="zh-CN" altLang="en-US" smtClean="0"/>
          </a:p>
        </p:txBody>
      </p:sp>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r>
              <a:rPr lang="zh-CN" altLang="en-US" sz="2800">
                <a:solidFill>
                  <a:srgbClr val="002060"/>
                </a:solidFill>
                <a:latin typeface="华文细黑"/>
                <a:ea typeface="华文细黑"/>
                <a:cs typeface="华文细黑"/>
              </a:rPr>
              <a:t>设备</a:t>
            </a:r>
            <a:r>
              <a:rPr lang="en-US" altLang="zh-CN" sz="2800">
                <a:solidFill>
                  <a:srgbClr val="002060"/>
                </a:solidFill>
                <a:latin typeface="华文细黑"/>
                <a:ea typeface="华文细黑"/>
                <a:cs typeface="华文细黑"/>
              </a:rPr>
              <a:t>OEE</a:t>
            </a:r>
            <a:endParaRPr lang="en-US" altLang="zh-CN" sz="2800" b="1">
              <a:solidFill>
                <a:srgbClr val="002060"/>
              </a:solidFill>
              <a:latin typeface="华文细黑"/>
              <a:ea typeface="华文细黑"/>
              <a:cs typeface="华文细黑"/>
            </a:endParaRPr>
          </a:p>
        </p:txBody>
      </p:sp>
      <p:pic>
        <p:nvPicPr>
          <p:cNvPr id="79874" name="Picture 2" descr="1488198643926004.png"/>
          <p:cNvPicPr>
            <a:picLocks noChangeAspect="1" noChangeArrowheads="1"/>
          </p:cNvPicPr>
          <p:nvPr/>
        </p:nvPicPr>
        <p:blipFill>
          <a:blip r:embed="rId2"/>
          <a:srcRect/>
          <a:stretch>
            <a:fillRect/>
          </a:stretch>
        </p:blipFill>
        <p:spPr bwMode="auto">
          <a:xfrm>
            <a:off x="836613" y="1328738"/>
            <a:ext cx="7229475" cy="42037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1925" y="142875"/>
            <a:ext cx="6705600" cy="439738"/>
          </a:xfrm>
        </p:spPr>
        <p:txBody>
          <a:bodyPr rtlCol="0">
            <a:normAutofit fontScale="90000"/>
          </a:bodyPr>
          <a:lstStyle/>
          <a:p>
            <a:pPr eaLnBrk="1" fontAlgn="auto" hangingPunct="1">
              <a:spcAft>
                <a:spcPts val="0"/>
              </a:spcAft>
              <a:defRPr/>
            </a:pPr>
            <a:r>
              <a:rPr lang="zh-CN" altLang="en-US" dirty="0" smtClean="0"/>
              <a:t>报表实例</a:t>
            </a:r>
            <a:endParaRPr lang="zh-CN" altLang="en-US" dirty="0"/>
          </a:p>
        </p:txBody>
      </p:sp>
      <p:grpSp>
        <p:nvGrpSpPr>
          <p:cNvPr id="80898" name="组合 3"/>
          <p:cNvGrpSpPr>
            <a:grpSpLocks/>
          </p:cNvGrpSpPr>
          <p:nvPr/>
        </p:nvGrpSpPr>
        <p:grpSpPr bwMode="auto">
          <a:xfrm>
            <a:off x="676275" y="1371600"/>
            <a:ext cx="7229475" cy="3686175"/>
            <a:chOff x="676274" y="1371600"/>
            <a:chExt cx="7229475" cy="3686175"/>
          </a:xfrm>
        </p:grpSpPr>
        <p:pic>
          <p:nvPicPr>
            <p:cNvPr id="80899" name="Picture 2"/>
            <p:cNvPicPr>
              <a:picLocks noChangeAspect="1" noChangeArrowheads="1"/>
            </p:cNvPicPr>
            <p:nvPr/>
          </p:nvPicPr>
          <p:blipFill>
            <a:blip r:embed="rId2"/>
            <a:srcRect l="5289" t="6052" r="7471" b="32326"/>
            <a:stretch>
              <a:fillRect/>
            </a:stretch>
          </p:blipFill>
          <p:spPr bwMode="auto">
            <a:xfrm>
              <a:off x="676274" y="1371600"/>
              <a:ext cx="7229475" cy="3686175"/>
            </a:xfrm>
            <a:prstGeom prst="rect">
              <a:avLst/>
            </a:prstGeom>
            <a:noFill/>
            <a:ln w="9525">
              <a:noFill/>
              <a:miter lim="800000"/>
              <a:headEnd/>
              <a:tailEnd/>
            </a:ln>
          </p:spPr>
        </p:pic>
        <p:sp>
          <p:nvSpPr>
            <p:cNvPr id="3" name="矩形 2"/>
            <p:cNvSpPr/>
            <p:nvPr/>
          </p:nvSpPr>
          <p:spPr>
            <a:xfrm>
              <a:off x="6867524" y="1590675"/>
              <a:ext cx="704850" cy="2667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000" dirty="0">
                <a:solidFill>
                  <a:schemeClr val="tx1"/>
                </a:solidFill>
              </a:endParaRPr>
            </a:p>
          </p:txBody>
        </p:sp>
      </p:grpSp>
    </p:spTree>
  </p:cSld>
  <p:clrMapOvr>
    <a:masterClrMapping/>
  </p:clrMapOvr>
  <p:transition spd="med">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0975" y="188913"/>
            <a:ext cx="6705600" cy="439737"/>
          </a:xfrm>
        </p:spPr>
        <p:txBody>
          <a:bodyPr rtlCol="0">
            <a:normAutofit fontScale="90000"/>
          </a:bodyPr>
          <a:lstStyle/>
          <a:p>
            <a:pPr eaLnBrk="1" fontAlgn="auto" hangingPunct="1">
              <a:spcAft>
                <a:spcPts val="0"/>
              </a:spcAft>
              <a:defRPr/>
            </a:pPr>
            <a:r>
              <a:rPr lang="zh-CN" altLang="en-US" dirty="0" smtClean="0"/>
              <a:t>报表实例</a:t>
            </a:r>
            <a:endParaRPr lang="zh-CN" altLang="en-US" dirty="0"/>
          </a:p>
        </p:txBody>
      </p:sp>
      <p:grpSp>
        <p:nvGrpSpPr>
          <p:cNvPr id="81922" name="组合 3"/>
          <p:cNvGrpSpPr>
            <a:grpSpLocks/>
          </p:cNvGrpSpPr>
          <p:nvPr/>
        </p:nvGrpSpPr>
        <p:grpSpPr bwMode="auto">
          <a:xfrm>
            <a:off x="2009775" y="1214438"/>
            <a:ext cx="5124450" cy="4733925"/>
            <a:chOff x="2009775" y="1214438"/>
            <a:chExt cx="5124450" cy="4733925"/>
          </a:xfrm>
        </p:grpSpPr>
        <p:pic>
          <p:nvPicPr>
            <p:cNvPr id="81923" name="Picture 2"/>
            <p:cNvPicPr>
              <a:picLocks noChangeAspect="1" noChangeArrowheads="1"/>
            </p:cNvPicPr>
            <p:nvPr/>
          </p:nvPicPr>
          <p:blipFill>
            <a:blip r:embed="rId2"/>
            <a:srcRect/>
            <a:stretch>
              <a:fillRect/>
            </a:stretch>
          </p:blipFill>
          <p:spPr bwMode="auto">
            <a:xfrm>
              <a:off x="2009775" y="1214438"/>
              <a:ext cx="5124450" cy="4733925"/>
            </a:xfrm>
            <a:prstGeom prst="rect">
              <a:avLst/>
            </a:prstGeom>
            <a:noFill/>
            <a:ln w="9525">
              <a:noFill/>
              <a:miter lim="800000"/>
              <a:headEnd/>
              <a:tailEnd/>
            </a:ln>
          </p:spPr>
        </p:pic>
        <p:sp>
          <p:nvSpPr>
            <p:cNvPr id="3" name="矩形 2"/>
            <p:cNvSpPr/>
            <p:nvPr/>
          </p:nvSpPr>
          <p:spPr>
            <a:xfrm>
              <a:off x="6000750" y="1390650"/>
              <a:ext cx="885825" cy="381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000" dirty="0">
                <a:solidFill>
                  <a:schemeClr val="tx1"/>
                </a:solidFill>
              </a:endParaRPr>
            </a:p>
          </p:txBody>
        </p:sp>
      </p:grpSp>
    </p:spTree>
  </p:cSld>
  <p:clrMapOvr>
    <a:masterClrMapping/>
  </p:clrMapOvr>
  <p:transition spd="med">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0025" y="142875"/>
            <a:ext cx="6705600" cy="439738"/>
          </a:xfrm>
        </p:spPr>
        <p:txBody>
          <a:bodyPr rtlCol="0">
            <a:normAutofit fontScale="90000"/>
          </a:bodyPr>
          <a:lstStyle/>
          <a:p>
            <a:pPr eaLnBrk="1" fontAlgn="auto" hangingPunct="1">
              <a:spcAft>
                <a:spcPts val="0"/>
              </a:spcAft>
              <a:defRPr/>
            </a:pPr>
            <a:r>
              <a:rPr lang="zh-CN" altLang="en-US" dirty="0" smtClean="0"/>
              <a:t>报表实例</a:t>
            </a:r>
            <a:endParaRPr lang="zh-CN" altLang="en-US" dirty="0"/>
          </a:p>
        </p:txBody>
      </p:sp>
      <p:pic>
        <p:nvPicPr>
          <p:cNvPr id="82946" name="Picture 2"/>
          <p:cNvPicPr>
            <a:picLocks noChangeAspect="1" noChangeArrowheads="1"/>
          </p:cNvPicPr>
          <p:nvPr/>
        </p:nvPicPr>
        <p:blipFill>
          <a:blip r:embed="rId2"/>
          <a:srcRect/>
          <a:stretch>
            <a:fillRect/>
          </a:stretch>
        </p:blipFill>
        <p:spPr bwMode="auto">
          <a:xfrm>
            <a:off x="593725" y="1628775"/>
            <a:ext cx="8550275" cy="381476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375" y="142875"/>
            <a:ext cx="6705600" cy="439738"/>
          </a:xfrm>
        </p:spPr>
        <p:txBody>
          <a:bodyPr rtlCol="0">
            <a:normAutofit fontScale="90000"/>
          </a:bodyPr>
          <a:lstStyle/>
          <a:p>
            <a:pPr eaLnBrk="1" fontAlgn="auto" hangingPunct="1">
              <a:spcAft>
                <a:spcPts val="0"/>
              </a:spcAft>
              <a:defRPr/>
            </a:pPr>
            <a:r>
              <a:rPr lang="zh-CN" altLang="en-US" dirty="0" smtClean="0"/>
              <a:t>报表实例</a:t>
            </a:r>
            <a:endParaRPr lang="zh-CN" altLang="en-US" dirty="0"/>
          </a:p>
        </p:txBody>
      </p:sp>
      <p:pic>
        <p:nvPicPr>
          <p:cNvPr id="83970" name="Picture 3"/>
          <p:cNvPicPr>
            <a:picLocks noChangeAspect="1" noChangeArrowheads="1"/>
          </p:cNvPicPr>
          <p:nvPr/>
        </p:nvPicPr>
        <p:blipFill>
          <a:blip r:embed="rId2"/>
          <a:srcRect/>
          <a:stretch>
            <a:fillRect/>
          </a:stretch>
        </p:blipFill>
        <p:spPr bwMode="auto">
          <a:xfrm>
            <a:off x="1042988" y="1773238"/>
            <a:ext cx="6953250" cy="38481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文本占位符 2"/>
          <p:cNvSpPr>
            <a:spLocks noGrp="1"/>
          </p:cNvSpPr>
          <p:nvPr>
            <p:ph type="body" sz="quarter" idx="10"/>
          </p:nvPr>
        </p:nvSpPr>
        <p:spPr>
          <a:xfrm>
            <a:off x="239713" y="3643313"/>
            <a:ext cx="5997575" cy="644525"/>
          </a:xfrm>
        </p:spPr>
        <p:txBody>
          <a:bodyPr/>
          <a:lstStyle/>
          <a:p>
            <a:pPr eaLnBrk="1" hangingPunct="1"/>
            <a:r>
              <a:rPr lang="zh-CN" altLang="en-US" smtClean="0">
                <a:solidFill>
                  <a:schemeClr val="bg1"/>
                </a:solidFill>
                <a:latin typeface="Arial Unicode MS"/>
                <a:ea typeface="Arial Unicode MS"/>
                <a:cs typeface="Arial Unicode MS"/>
              </a:rPr>
              <a:t>第五章 </a:t>
            </a:r>
            <a:r>
              <a:rPr lang="en-US" altLang="zh-CN" smtClean="0">
                <a:solidFill>
                  <a:schemeClr val="bg1"/>
                </a:solidFill>
                <a:latin typeface="Arial Unicode MS"/>
                <a:ea typeface="Arial Unicode MS"/>
                <a:cs typeface="Arial Unicode MS"/>
              </a:rPr>
              <a:t>MES</a:t>
            </a:r>
            <a:r>
              <a:rPr lang="zh-CN" altLang="en-US" smtClean="0">
                <a:solidFill>
                  <a:schemeClr val="bg1"/>
                </a:solidFill>
                <a:latin typeface="Arial Unicode MS"/>
                <a:ea typeface="Arial Unicode MS"/>
                <a:cs typeface="Arial Unicode MS"/>
              </a:rPr>
              <a:t>接口简介</a:t>
            </a:r>
          </a:p>
        </p:txBody>
      </p:sp>
    </p:spTree>
  </p:cSld>
  <p:clrMapOvr>
    <a:masterClrMapping/>
  </p:clrMapOvr>
  <p:transition spd="med">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3675" y="169863"/>
            <a:ext cx="6705600" cy="439737"/>
          </a:xfrm>
        </p:spPr>
        <p:txBody>
          <a:bodyPr rtlCol="0">
            <a:normAutofit fontScale="90000"/>
          </a:bodyPr>
          <a:lstStyle/>
          <a:p>
            <a:pPr eaLnBrk="1" fontAlgn="auto" hangingPunct="1">
              <a:spcAft>
                <a:spcPts val="0"/>
              </a:spcAft>
              <a:defRPr/>
            </a:pPr>
            <a:r>
              <a:rPr lang="zh-CN" altLang="en-US" dirty="0" smtClean="0"/>
              <a:t>典型的接口场景</a:t>
            </a:r>
            <a:endParaRPr lang="zh-CN" altLang="en-US" dirty="0"/>
          </a:p>
        </p:txBody>
      </p:sp>
      <p:pic>
        <p:nvPicPr>
          <p:cNvPr id="86018" name="Picture 2"/>
          <p:cNvPicPr>
            <a:picLocks noChangeAspect="1" noChangeArrowheads="1"/>
          </p:cNvPicPr>
          <p:nvPr/>
        </p:nvPicPr>
        <p:blipFill>
          <a:blip r:embed="rId2"/>
          <a:srcRect/>
          <a:stretch>
            <a:fillRect/>
          </a:stretch>
        </p:blipFill>
        <p:spPr bwMode="auto">
          <a:xfrm>
            <a:off x="4102100" y="1104900"/>
            <a:ext cx="2298700" cy="1370013"/>
          </a:xfrm>
          <a:prstGeom prst="rect">
            <a:avLst/>
          </a:prstGeom>
          <a:noFill/>
          <a:ln w="9525">
            <a:noFill/>
            <a:miter lim="800000"/>
            <a:headEnd/>
            <a:tailEnd/>
          </a:ln>
        </p:spPr>
      </p:pic>
      <p:sp>
        <p:nvSpPr>
          <p:cNvPr id="5" name="AutoShape 9"/>
          <p:cNvSpPr>
            <a:spLocks noChangeArrowheads="1"/>
          </p:cNvSpPr>
          <p:nvPr/>
        </p:nvSpPr>
        <p:spPr bwMode="auto">
          <a:xfrm>
            <a:off x="49213" y="3236913"/>
            <a:ext cx="1611312" cy="803275"/>
          </a:xfrm>
          <a:prstGeom prst="roundRect">
            <a:avLst>
              <a:gd name="adj" fmla="val 16667"/>
            </a:avLst>
          </a:prstGeom>
          <a:solidFill>
            <a:schemeClr val="bg2">
              <a:lumMod val="75000"/>
            </a:schemeClr>
          </a:solidFill>
          <a:ln w="9525">
            <a:noFill/>
            <a:round/>
            <a:headEnd/>
            <a:tailEnd/>
          </a:ln>
          <a:effectLst/>
        </p:spPr>
        <p:txBody>
          <a:bodyPr wrap="none" lIns="90000" tIns="46800" rIns="90000" bIns="46800" anchor="ctr"/>
          <a:lstStyle/>
          <a:p>
            <a:pPr algn="ctr" fontAlgn="auto">
              <a:spcBef>
                <a:spcPts val="0"/>
              </a:spcBef>
              <a:spcAft>
                <a:spcPts val="0"/>
              </a:spcAft>
              <a:defRPr/>
            </a:pPr>
            <a:r>
              <a:rPr lang="en-US" b="1" dirty="0">
                <a:solidFill>
                  <a:schemeClr val="bg1"/>
                </a:solidFill>
                <a:latin typeface="+mn-lt"/>
                <a:ea typeface="+mn-ea"/>
                <a:cs typeface="Arial" pitchFamily="34" charset="0"/>
              </a:rPr>
              <a:t>ERP</a:t>
            </a:r>
          </a:p>
        </p:txBody>
      </p:sp>
      <p:cxnSp>
        <p:nvCxnSpPr>
          <p:cNvPr id="6" name="Straight Connector 93"/>
          <p:cNvCxnSpPr/>
          <p:nvPr/>
        </p:nvCxnSpPr>
        <p:spPr bwMode="auto">
          <a:xfrm flipV="1">
            <a:off x="855663" y="4067175"/>
            <a:ext cx="0" cy="274638"/>
          </a:xfrm>
          <a:prstGeom prst="line">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grpSp>
        <p:nvGrpSpPr>
          <p:cNvPr id="86021" name="Group 260"/>
          <p:cNvGrpSpPr>
            <a:grpSpLocks/>
          </p:cNvGrpSpPr>
          <p:nvPr/>
        </p:nvGrpSpPr>
        <p:grpSpPr bwMode="auto">
          <a:xfrm>
            <a:off x="646113" y="1944688"/>
            <a:ext cx="800100" cy="623887"/>
            <a:chOff x="4096061" y="1278244"/>
            <a:chExt cx="800219" cy="623651"/>
          </a:xfrm>
        </p:grpSpPr>
        <p:grpSp>
          <p:nvGrpSpPr>
            <p:cNvPr id="86047" name="Group 145"/>
            <p:cNvGrpSpPr>
              <a:grpSpLocks/>
            </p:cNvGrpSpPr>
            <p:nvPr/>
          </p:nvGrpSpPr>
          <p:grpSpPr bwMode="auto">
            <a:xfrm>
              <a:off x="4304584" y="1278244"/>
              <a:ext cx="383170" cy="296085"/>
              <a:chOff x="2804174" y="2210345"/>
              <a:chExt cx="236671" cy="182882"/>
            </a:xfrm>
          </p:grpSpPr>
          <p:sp>
            <p:nvSpPr>
              <p:cNvPr id="10" name="Rectangle 97"/>
              <p:cNvSpPr>
                <a:spLocks noChangeAspect="1"/>
              </p:cNvSpPr>
              <p:nvPr/>
            </p:nvSpPr>
            <p:spPr bwMode="auto">
              <a:xfrm rot="5400000">
                <a:off x="2830864" y="2183327"/>
                <a:ext cx="183293" cy="237327"/>
              </a:xfrm>
              <a:prstGeom prst="rect">
                <a:avLst/>
              </a:prstGeom>
              <a:solidFill>
                <a:schemeClr val="bg2"/>
              </a:solidFill>
              <a:ln w="9525">
                <a:solidFill>
                  <a:schemeClr val="tx1">
                    <a:lumMod val="50000"/>
                    <a:lumOff val="50000"/>
                  </a:schemeClr>
                </a:solidFill>
                <a:miter lim="800000"/>
                <a:headEnd/>
                <a:tailEnd/>
              </a:ln>
            </p:spPr>
            <p:txBody>
              <a:bodyPr lIns="90000" tIns="46800" rIns="90000" bIns="46800" anchor="ctr"/>
              <a:lstStyle/>
              <a:p>
                <a:pPr algn="ctr" fontAlgn="auto">
                  <a:spcBef>
                    <a:spcPts val="0"/>
                  </a:spcBef>
                  <a:spcAft>
                    <a:spcPts val="0"/>
                  </a:spcAft>
                  <a:defRPr/>
                </a:pPr>
                <a:endParaRPr lang="en-US" sz="1000" dirty="0">
                  <a:solidFill>
                    <a:schemeClr val="bg1"/>
                  </a:solidFill>
                  <a:latin typeface="+mn-lt"/>
                  <a:ea typeface="+mn-ea"/>
                </a:endParaRPr>
              </a:p>
            </p:txBody>
          </p:sp>
          <p:sp>
            <p:nvSpPr>
              <p:cNvPr id="11" name="Isosceles Triangle 98"/>
              <p:cNvSpPr/>
              <p:nvPr/>
            </p:nvSpPr>
            <p:spPr bwMode="auto">
              <a:xfrm flipV="1">
                <a:off x="2803847" y="2210345"/>
                <a:ext cx="237327" cy="109780"/>
              </a:xfrm>
              <a:prstGeom prst="triangle">
                <a:avLst/>
              </a:prstGeom>
              <a:solidFill>
                <a:schemeClr val="bg2"/>
              </a:solidFill>
              <a:ln w="9525" cap="flat" cmpd="sng" algn="ctr">
                <a:solidFill>
                  <a:schemeClr val="tx1">
                    <a:lumMod val="50000"/>
                    <a:lumOff val="50000"/>
                  </a:schemeClr>
                </a:solidFill>
                <a:prstDash val="solid"/>
                <a:round/>
                <a:headEnd type="none" w="med" len="med"/>
                <a:tailEnd type="none" w="med" len="med"/>
              </a:ln>
              <a:effectLst/>
            </p:spPr>
            <p:txBody>
              <a:bodyPr lIns="90000" tIns="46800" rIns="90000" bIns="46800" anchor="ctr"/>
              <a:lstStyle/>
              <a:p>
                <a:pPr>
                  <a:defRPr/>
                </a:pPr>
                <a:endParaRPr lang="en-US" sz="1400" dirty="0">
                  <a:ea typeface="+mn-ea"/>
                </a:endParaRPr>
              </a:p>
            </p:txBody>
          </p:sp>
        </p:grpSp>
        <p:sp>
          <p:nvSpPr>
            <p:cNvPr id="86048" name="TextBox 60"/>
            <p:cNvSpPr txBox="1">
              <a:spLocks noChangeArrowheads="1"/>
            </p:cNvSpPr>
            <p:nvPr/>
          </p:nvSpPr>
          <p:spPr bwMode="auto">
            <a:xfrm>
              <a:off x="4096061" y="1624896"/>
              <a:ext cx="800219" cy="276999"/>
            </a:xfrm>
            <a:prstGeom prst="rect">
              <a:avLst/>
            </a:prstGeom>
            <a:noFill/>
            <a:ln w="9525">
              <a:noFill/>
              <a:miter lim="800000"/>
              <a:headEnd/>
              <a:tailEnd/>
            </a:ln>
          </p:spPr>
          <p:txBody>
            <a:bodyPr wrap="none">
              <a:spAutoFit/>
            </a:bodyPr>
            <a:lstStyle/>
            <a:p>
              <a:pPr algn="ctr"/>
              <a:r>
                <a:rPr lang="zh-CN" altLang="en-US" sz="1200" b="1" i="1">
                  <a:latin typeface="Calibri" pitchFamily="34" charset="0"/>
                </a:rPr>
                <a:t>客户订单</a:t>
              </a:r>
              <a:endParaRPr lang="en-US" sz="1200" b="1" i="1">
                <a:latin typeface="Calibri" pitchFamily="34" charset="0"/>
              </a:endParaRPr>
            </a:p>
          </p:txBody>
        </p:sp>
      </p:grpSp>
      <p:grpSp>
        <p:nvGrpSpPr>
          <p:cNvPr id="86022" name="Group 262"/>
          <p:cNvGrpSpPr>
            <a:grpSpLocks/>
          </p:cNvGrpSpPr>
          <p:nvPr/>
        </p:nvGrpSpPr>
        <p:grpSpPr bwMode="auto">
          <a:xfrm>
            <a:off x="166688" y="4410075"/>
            <a:ext cx="1366837" cy="620713"/>
            <a:chOff x="422807" y="4141548"/>
            <a:chExt cx="1365760" cy="620062"/>
          </a:xfrm>
        </p:grpSpPr>
        <p:sp>
          <p:nvSpPr>
            <p:cNvPr id="86045" name="TextBox 60"/>
            <p:cNvSpPr txBox="1">
              <a:spLocks noChangeArrowheads="1"/>
            </p:cNvSpPr>
            <p:nvPr/>
          </p:nvSpPr>
          <p:spPr bwMode="auto">
            <a:xfrm>
              <a:off x="422807" y="4576944"/>
              <a:ext cx="1365760" cy="184666"/>
            </a:xfrm>
            <a:prstGeom prst="rect">
              <a:avLst/>
            </a:prstGeom>
            <a:noFill/>
            <a:ln w="9525">
              <a:noFill/>
              <a:miter lim="800000"/>
              <a:headEnd/>
              <a:tailEnd/>
            </a:ln>
          </p:spPr>
          <p:txBody>
            <a:bodyPr wrap="none" lIns="0" tIns="0" rIns="0" bIns="0">
              <a:spAutoFit/>
            </a:bodyPr>
            <a:lstStyle/>
            <a:p>
              <a:pPr algn="ctr"/>
              <a:r>
                <a:rPr lang="zh-CN" altLang="en-US" sz="1200" b="1" i="1">
                  <a:latin typeface="Calibri" pitchFamily="34" charset="0"/>
                </a:rPr>
                <a:t>计划</a:t>
              </a:r>
              <a:r>
                <a:rPr lang="en-US" altLang="zh-CN" sz="1200" b="1" i="1">
                  <a:latin typeface="Calibri" pitchFamily="34" charset="0"/>
                </a:rPr>
                <a:t>/</a:t>
              </a:r>
              <a:r>
                <a:rPr lang="zh-CN" altLang="en-US" sz="1200" b="1" i="1">
                  <a:latin typeface="Calibri" pitchFamily="34" charset="0"/>
                </a:rPr>
                <a:t>排产</a:t>
              </a:r>
              <a:r>
                <a:rPr lang="en-US" altLang="zh-CN" sz="1200" b="1" i="1">
                  <a:latin typeface="Calibri" pitchFamily="34" charset="0"/>
                </a:rPr>
                <a:t>/</a:t>
              </a:r>
              <a:r>
                <a:rPr lang="zh-CN" altLang="en-US" sz="1200" b="1" i="1">
                  <a:latin typeface="Calibri" pitchFamily="34" charset="0"/>
                </a:rPr>
                <a:t>预测数据</a:t>
              </a:r>
              <a:endParaRPr lang="en-US" sz="1200" b="1" i="1">
                <a:latin typeface="Calibri" pitchFamily="34" charset="0"/>
              </a:endParaRPr>
            </a:p>
          </p:txBody>
        </p:sp>
        <p:grpSp>
          <p:nvGrpSpPr>
            <p:cNvPr id="12" name="Group 236"/>
            <p:cNvGrpSpPr/>
            <p:nvPr/>
          </p:nvGrpSpPr>
          <p:grpSpPr>
            <a:xfrm>
              <a:off x="877649" y="4141548"/>
              <a:ext cx="465510" cy="418449"/>
              <a:chOff x="7354458" y="1874160"/>
              <a:chExt cx="283463" cy="370345"/>
            </a:xfrm>
            <a:solidFill>
              <a:schemeClr val="accent6">
                <a:lumMod val="60000"/>
                <a:lumOff val="40000"/>
              </a:schemeClr>
            </a:solidFill>
          </p:grpSpPr>
          <p:sp>
            <p:nvSpPr>
              <p:cNvPr id="15" name="Rectangle 118"/>
              <p:cNvSpPr/>
              <p:nvPr/>
            </p:nvSpPr>
            <p:spPr bwMode="auto">
              <a:xfrm>
                <a:off x="7354997" y="2057040"/>
                <a:ext cx="282388" cy="187465"/>
              </a:xfrm>
              <a:prstGeom prst="rect">
                <a:avLst/>
              </a:prstGeom>
              <a:solidFill>
                <a:schemeClr val="bg2">
                  <a:lumMod val="75000"/>
                </a:schemeClr>
              </a:solidFill>
              <a:ln w="9525" cap="flat" cmpd="sng" algn="ctr">
                <a:noFill/>
                <a:prstDash val="solid"/>
                <a:round/>
                <a:headEnd type="none" w="med" len="med"/>
                <a:tailEnd type="none" w="med" len="med"/>
              </a:ln>
              <a:effectLst/>
            </p:spPr>
            <p:txBody>
              <a:bodyPr lIns="90000" tIns="46800" rIns="90000" bIns="46800" anchor="ctr"/>
              <a:lstStyle/>
              <a:p>
                <a:pPr>
                  <a:defRPr/>
                </a:pPr>
                <a:endParaRPr lang="en-US" sz="1400" dirty="0">
                  <a:ea typeface="+mn-ea"/>
                </a:endParaRPr>
              </a:p>
            </p:txBody>
          </p:sp>
          <p:sp>
            <p:nvSpPr>
              <p:cNvPr id="16" name="Isosceles Triangle 119"/>
              <p:cNvSpPr/>
              <p:nvPr/>
            </p:nvSpPr>
            <p:spPr bwMode="auto">
              <a:xfrm>
                <a:off x="7354458" y="1874160"/>
                <a:ext cx="283463" cy="182880"/>
              </a:xfrm>
              <a:prstGeom prst="triangle">
                <a:avLst/>
              </a:prstGeom>
              <a:solidFill>
                <a:schemeClr val="bg2">
                  <a:lumMod val="75000"/>
                </a:schemeClr>
              </a:solidFill>
              <a:ln w="9525" cap="flat" cmpd="sng" algn="ctr">
                <a:noFill/>
                <a:prstDash val="solid"/>
                <a:round/>
                <a:headEnd type="none" w="med" len="med"/>
                <a:tailEnd type="none" w="med" len="med"/>
              </a:ln>
              <a:effectLst/>
            </p:spPr>
            <p:txBody>
              <a:bodyPr lIns="90000" tIns="46800" rIns="90000" bIns="46800" anchor="ctr"/>
              <a:lstStyle/>
              <a:p>
                <a:pPr>
                  <a:defRPr/>
                </a:pPr>
                <a:endParaRPr lang="en-US" sz="1400" dirty="0">
                  <a:ea typeface="+mn-ea"/>
                </a:endParaRPr>
              </a:p>
            </p:txBody>
          </p:sp>
        </p:grpSp>
      </p:grpSp>
      <p:cxnSp>
        <p:nvCxnSpPr>
          <p:cNvPr id="17" name="Elbow Connector 358"/>
          <p:cNvCxnSpPr/>
          <p:nvPr/>
        </p:nvCxnSpPr>
        <p:spPr bwMode="auto">
          <a:xfrm rot="5400000" flipH="1" flipV="1">
            <a:off x="702469" y="2855119"/>
            <a:ext cx="455613" cy="212725"/>
          </a:xfrm>
          <a:prstGeom prst="bentConnector3">
            <a:avLst>
              <a:gd name="adj1" fmla="val 50000"/>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sp>
        <p:nvSpPr>
          <p:cNvPr id="86024" name="TextBox 60"/>
          <p:cNvSpPr txBox="1">
            <a:spLocks noChangeArrowheads="1"/>
          </p:cNvSpPr>
          <p:nvPr/>
        </p:nvSpPr>
        <p:spPr bwMode="auto">
          <a:xfrm>
            <a:off x="4035425" y="2581275"/>
            <a:ext cx="923925" cy="1108075"/>
          </a:xfrm>
          <a:prstGeom prst="rect">
            <a:avLst/>
          </a:prstGeom>
          <a:noFill/>
          <a:ln w="9525">
            <a:noFill/>
            <a:miter lim="800000"/>
            <a:headEnd/>
            <a:tailEnd/>
          </a:ln>
        </p:spPr>
        <p:txBody>
          <a:bodyPr wrap="none" lIns="0" tIns="0" rIns="0" bIns="0">
            <a:spAutoFit/>
          </a:bodyPr>
          <a:lstStyle/>
          <a:p>
            <a:r>
              <a:rPr lang="zh-CN" altLang="en-US" sz="1200" b="1" i="1">
                <a:latin typeface="Calibri" pitchFamily="34" charset="0"/>
              </a:rPr>
              <a:t>计划更新</a:t>
            </a:r>
            <a:endParaRPr lang="en-US" sz="1200" b="1" i="1">
              <a:latin typeface="Calibri" pitchFamily="34" charset="0"/>
            </a:endParaRPr>
          </a:p>
          <a:p>
            <a:r>
              <a:rPr lang="zh-CN" altLang="en-US" sz="1200" b="1" i="1">
                <a:latin typeface="Calibri" pitchFamily="34" charset="0"/>
              </a:rPr>
              <a:t>生产数据更新</a:t>
            </a:r>
            <a:endParaRPr lang="en-US" sz="1200" b="1" i="1">
              <a:latin typeface="Calibri" pitchFamily="34" charset="0"/>
            </a:endParaRPr>
          </a:p>
          <a:p>
            <a:r>
              <a:rPr lang="zh-CN" altLang="en-US" sz="1200" b="1" i="1">
                <a:latin typeface="Calibri" pitchFamily="34" charset="0"/>
              </a:rPr>
              <a:t>良品</a:t>
            </a:r>
            <a:endParaRPr lang="en-US" altLang="zh-CN" sz="1200" b="1" i="1">
              <a:latin typeface="Calibri" pitchFamily="34" charset="0"/>
            </a:endParaRPr>
          </a:p>
          <a:p>
            <a:r>
              <a:rPr lang="zh-CN" altLang="en-US" sz="1200" b="1" i="1">
                <a:latin typeface="Calibri" pitchFamily="34" charset="0"/>
              </a:rPr>
              <a:t>不良品</a:t>
            </a:r>
            <a:endParaRPr lang="en-US" altLang="zh-CN" sz="1200" b="1" i="1">
              <a:latin typeface="Calibri" pitchFamily="34" charset="0"/>
            </a:endParaRPr>
          </a:p>
          <a:p>
            <a:r>
              <a:rPr lang="zh-CN" altLang="en-US" sz="1200" b="1" i="1">
                <a:latin typeface="Calibri" pitchFamily="34" charset="0"/>
              </a:rPr>
              <a:t>停机时间</a:t>
            </a:r>
            <a:endParaRPr lang="en-US" altLang="zh-CN" sz="1200" b="1" i="1">
              <a:latin typeface="Calibri" pitchFamily="34" charset="0"/>
            </a:endParaRPr>
          </a:p>
          <a:p>
            <a:r>
              <a:rPr lang="zh-CN" altLang="en-US" sz="1200" b="1" i="1">
                <a:latin typeface="Calibri" pitchFamily="34" charset="0"/>
              </a:rPr>
              <a:t>求助</a:t>
            </a:r>
            <a:r>
              <a:rPr lang="en-US" altLang="zh-CN" sz="1200" b="1" i="1">
                <a:latin typeface="Calibri" pitchFamily="34" charset="0"/>
              </a:rPr>
              <a:t>…</a:t>
            </a:r>
          </a:p>
        </p:txBody>
      </p:sp>
      <p:sp>
        <p:nvSpPr>
          <p:cNvPr id="86025" name="TextBox 60"/>
          <p:cNvSpPr txBox="1">
            <a:spLocks noChangeArrowheads="1"/>
          </p:cNvSpPr>
          <p:nvPr/>
        </p:nvSpPr>
        <p:spPr bwMode="auto">
          <a:xfrm>
            <a:off x="4406900" y="4321175"/>
            <a:ext cx="801688" cy="276225"/>
          </a:xfrm>
          <a:prstGeom prst="rect">
            <a:avLst/>
          </a:prstGeom>
          <a:noFill/>
          <a:ln w="9525">
            <a:noFill/>
            <a:miter lim="800000"/>
            <a:headEnd/>
            <a:tailEnd/>
          </a:ln>
        </p:spPr>
        <p:txBody>
          <a:bodyPr wrap="none">
            <a:spAutoFit/>
          </a:bodyPr>
          <a:lstStyle/>
          <a:p>
            <a:r>
              <a:rPr lang="zh-CN" altLang="en-US" sz="1200" b="1" i="1">
                <a:latin typeface="Calibri" pitchFamily="34" charset="0"/>
              </a:rPr>
              <a:t>计划更新</a:t>
            </a:r>
            <a:endParaRPr lang="en-US" sz="1200" b="1" i="1">
              <a:latin typeface="Calibri" pitchFamily="34" charset="0"/>
            </a:endParaRPr>
          </a:p>
        </p:txBody>
      </p:sp>
      <p:grpSp>
        <p:nvGrpSpPr>
          <p:cNvPr id="86026" name="Group 139"/>
          <p:cNvGrpSpPr>
            <a:grpSpLocks/>
          </p:cNvGrpSpPr>
          <p:nvPr/>
        </p:nvGrpSpPr>
        <p:grpSpPr bwMode="auto">
          <a:xfrm>
            <a:off x="850900" y="5030788"/>
            <a:ext cx="3048000" cy="528637"/>
            <a:chOff x="1105687" y="4086451"/>
            <a:chExt cx="3048888" cy="528449"/>
          </a:xfrm>
        </p:grpSpPr>
        <p:cxnSp>
          <p:nvCxnSpPr>
            <p:cNvPr id="21" name="Elbow Connector 141"/>
            <p:cNvCxnSpPr>
              <a:stCxn id="32" idx="2"/>
              <a:endCxn id="86045" idx="2"/>
            </p:cNvCxnSpPr>
            <p:nvPr/>
          </p:nvCxnSpPr>
          <p:spPr bwMode="auto">
            <a:xfrm rot="5400000" flipH="1">
              <a:off x="2476198" y="2715940"/>
              <a:ext cx="307865" cy="3048888"/>
            </a:xfrm>
            <a:prstGeom prst="bentConnector3">
              <a:avLst>
                <a:gd name="adj1" fmla="val -74238"/>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sp>
          <p:nvSpPr>
            <p:cNvPr id="86044" name="TextBox 60"/>
            <p:cNvSpPr txBox="1">
              <a:spLocks noChangeArrowheads="1"/>
            </p:cNvSpPr>
            <p:nvPr/>
          </p:nvSpPr>
          <p:spPr bwMode="auto">
            <a:xfrm>
              <a:off x="2016316" y="4337901"/>
              <a:ext cx="800219" cy="276999"/>
            </a:xfrm>
            <a:prstGeom prst="rect">
              <a:avLst/>
            </a:prstGeom>
            <a:noFill/>
            <a:ln w="12700" cap="rnd" algn="ctr">
              <a:noFill/>
              <a:round/>
              <a:headEnd type="oval" w="sm" len="sm"/>
              <a:tailEnd type="oval" w="sm" len="sm"/>
            </a:ln>
          </p:spPr>
          <p:txBody>
            <a:bodyPr wrap="none">
              <a:spAutoFit/>
            </a:bodyPr>
            <a:lstStyle/>
            <a:p>
              <a:r>
                <a:rPr lang="zh-CN" altLang="en-US" sz="1200" b="1" i="1">
                  <a:latin typeface="Calibri" pitchFamily="34" charset="0"/>
                </a:rPr>
                <a:t>生产工单</a:t>
              </a:r>
              <a:endParaRPr lang="en-US" sz="1200" b="1" i="1">
                <a:latin typeface="Calibri" pitchFamily="34" charset="0"/>
              </a:endParaRPr>
            </a:p>
          </p:txBody>
        </p:sp>
      </p:grpSp>
      <p:grpSp>
        <p:nvGrpSpPr>
          <p:cNvPr id="86027" name="Group 155"/>
          <p:cNvGrpSpPr>
            <a:grpSpLocks/>
          </p:cNvGrpSpPr>
          <p:nvPr/>
        </p:nvGrpSpPr>
        <p:grpSpPr bwMode="auto">
          <a:xfrm>
            <a:off x="4378325" y="4295775"/>
            <a:ext cx="3614738" cy="1309688"/>
            <a:chOff x="3735662" y="3260868"/>
            <a:chExt cx="3614538" cy="1309247"/>
          </a:xfrm>
        </p:grpSpPr>
        <p:sp>
          <p:nvSpPr>
            <p:cNvPr id="86041" name="TextBox 60"/>
            <p:cNvSpPr txBox="1">
              <a:spLocks noChangeArrowheads="1"/>
            </p:cNvSpPr>
            <p:nvPr/>
          </p:nvSpPr>
          <p:spPr bwMode="auto">
            <a:xfrm>
              <a:off x="4651984" y="3831451"/>
              <a:ext cx="1077218" cy="738664"/>
            </a:xfrm>
            <a:prstGeom prst="rect">
              <a:avLst/>
            </a:prstGeom>
            <a:noFill/>
            <a:ln w="12700" cap="rnd" algn="ctr">
              <a:noFill/>
              <a:round/>
              <a:headEnd type="oval" w="sm" len="sm"/>
              <a:tailEnd type="oval" w="sm" len="sm"/>
            </a:ln>
          </p:spPr>
          <p:txBody>
            <a:bodyPr wrap="none" lIns="0" tIns="0" rIns="0" bIns="0">
              <a:spAutoFit/>
            </a:bodyPr>
            <a:lstStyle/>
            <a:p>
              <a:r>
                <a:rPr lang="zh-CN" altLang="en-US" sz="1200" b="1" i="1">
                  <a:latin typeface="Calibri" pitchFamily="34" charset="0"/>
                </a:rPr>
                <a:t>实时性能图表</a:t>
              </a:r>
              <a:endParaRPr lang="en-US" sz="1200" b="1" i="1">
                <a:latin typeface="Calibri" pitchFamily="34" charset="0"/>
              </a:endParaRPr>
            </a:p>
            <a:p>
              <a:r>
                <a:rPr lang="zh-CN" altLang="en-US" sz="1200" b="1" i="1">
                  <a:latin typeface="Calibri" pitchFamily="34" charset="0"/>
                </a:rPr>
                <a:t>实时工厂分析</a:t>
              </a:r>
              <a:endParaRPr lang="en-US" sz="1200" b="1" i="1">
                <a:latin typeface="Calibri" pitchFamily="34" charset="0"/>
              </a:endParaRPr>
            </a:p>
            <a:p>
              <a:r>
                <a:rPr lang="zh-CN" altLang="en-US" sz="1200" b="1" i="1">
                  <a:latin typeface="Calibri" pitchFamily="34" charset="0"/>
                </a:rPr>
                <a:t>实时可视化工厂</a:t>
              </a:r>
              <a:endParaRPr lang="en-US" altLang="zh-CN" sz="1200" b="1" i="1">
                <a:latin typeface="Calibri" pitchFamily="34" charset="0"/>
              </a:endParaRPr>
            </a:p>
            <a:p>
              <a:r>
                <a:rPr lang="zh-CN" altLang="en-US" sz="1200" b="1" i="1">
                  <a:latin typeface="Calibri" pitchFamily="34" charset="0"/>
                </a:rPr>
                <a:t>实时动态排产</a:t>
              </a:r>
              <a:endParaRPr lang="en-US" sz="1200" b="1" i="1">
                <a:latin typeface="Calibri" pitchFamily="34" charset="0"/>
              </a:endParaRPr>
            </a:p>
          </p:txBody>
        </p:sp>
        <p:cxnSp>
          <p:nvCxnSpPr>
            <p:cNvPr id="25" name="Elbow Connector 162"/>
            <p:cNvCxnSpPr>
              <a:stCxn id="27" idx="2"/>
              <a:endCxn id="32" idx="3"/>
            </p:cNvCxnSpPr>
            <p:nvPr/>
          </p:nvCxnSpPr>
          <p:spPr bwMode="auto">
            <a:xfrm rot="5400000">
              <a:off x="5261244" y="1735286"/>
              <a:ext cx="563373" cy="3614538"/>
            </a:xfrm>
            <a:prstGeom prst="bentConnector2">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grpSp>
      <p:sp>
        <p:nvSpPr>
          <p:cNvPr id="86028" name="TextBox 60"/>
          <p:cNvSpPr txBox="1">
            <a:spLocks noChangeArrowheads="1"/>
          </p:cNvSpPr>
          <p:nvPr/>
        </p:nvSpPr>
        <p:spPr bwMode="auto">
          <a:xfrm>
            <a:off x="1928813" y="3690938"/>
            <a:ext cx="1416050" cy="646112"/>
          </a:xfrm>
          <a:prstGeom prst="rect">
            <a:avLst/>
          </a:prstGeom>
          <a:noFill/>
          <a:ln w="9525">
            <a:noFill/>
            <a:miter lim="800000"/>
            <a:headEnd/>
            <a:tailEnd/>
          </a:ln>
        </p:spPr>
        <p:txBody>
          <a:bodyPr wrap="none">
            <a:spAutoFit/>
          </a:bodyPr>
          <a:lstStyle/>
          <a:p>
            <a:r>
              <a:rPr lang="zh-CN" altLang="en-US" sz="1200" b="1" i="1">
                <a:latin typeface="Calibri" pitchFamily="34" charset="0"/>
              </a:rPr>
              <a:t>计划更新</a:t>
            </a:r>
            <a:endParaRPr lang="en-US" altLang="zh-CN" sz="1200" b="1" i="1">
              <a:latin typeface="Calibri" pitchFamily="34" charset="0"/>
            </a:endParaRPr>
          </a:p>
          <a:p>
            <a:r>
              <a:rPr lang="zh-CN" altLang="en-US" sz="1200" b="1" i="1">
                <a:latin typeface="Calibri" pitchFamily="34" charset="0"/>
              </a:rPr>
              <a:t>生产数据更新</a:t>
            </a:r>
            <a:endParaRPr lang="en-US" altLang="zh-CN" sz="1200" b="1" i="1">
              <a:latin typeface="Calibri" pitchFamily="34" charset="0"/>
            </a:endParaRPr>
          </a:p>
          <a:p>
            <a:r>
              <a:rPr lang="zh-CN" altLang="en-US" sz="1200" b="1" i="1">
                <a:latin typeface="Calibri" pitchFamily="34" charset="0"/>
              </a:rPr>
              <a:t>维护保养数据更新</a:t>
            </a:r>
            <a:endParaRPr lang="en-US" sz="1200" b="1" i="1">
              <a:latin typeface="Calibri" pitchFamily="34" charset="0"/>
            </a:endParaRPr>
          </a:p>
        </p:txBody>
      </p:sp>
      <p:pic>
        <p:nvPicPr>
          <p:cNvPr id="86029" name="Picture 7" descr="C:\Users\diane.murray\Desktop\screen.png"/>
          <p:cNvPicPr>
            <a:picLocks noChangeAspect="1" noChangeArrowheads="1"/>
          </p:cNvPicPr>
          <p:nvPr/>
        </p:nvPicPr>
        <p:blipFill>
          <a:blip r:embed="rId3"/>
          <a:srcRect/>
          <a:stretch>
            <a:fillRect/>
          </a:stretch>
        </p:blipFill>
        <p:spPr bwMode="auto">
          <a:xfrm>
            <a:off x="6815138" y="2360613"/>
            <a:ext cx="2355850" cy="1935162"/>
          </a:xfrm>
          <a:prstGeom prst="rect">
            <a:avLst/>
          </a:prstGeom>
          <a:noFill/>
          <a:ln w="9525">
            <a:noFill/>
            <a:miter lim="800000"/>
            <a:headEnd/>
            <a:tailEnd/>
          </a:ln>
        </p:spPr>
      </p:pic>
      <p:pic>
        <p:nvPicPr>
          <p:cNvPr id="86030" name="Picture 4" descr="C:\Users\diane.murray\Desktop\droid_razr_maxx_hd_gallery_10.png"/>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8404225" y="2997200"/>
            <a:ext cx="979488" cy="979488"/>
          </a:xfrm>
          <a:prstGeom prst="rect">
            <a:avLst/>
          </a:prstGeom>
          <a:noFill/>
          <a:ln w="9525">
            <a:noFill/>
            <a:miter lim="800000"/>
            <a:headEnd/>
            <a:tailEnd/>
          </a:ln>
        </p:spPr>
      </p:pic>
      <p:pic>
        <p:nvPicPr>
          <p:cNvPr id="86031" name="Picture 5" descr="E:\My Documents\My Informance\services group\dev\iPad\diageo_mockup_rev4Overview.jpg"/>
          <p:cNvPicPr>
            <a:picLocks noChangeAspect="1" noChangeArrowheads="1"/>
          </p:cNvPicPr>
          <p:nvPr/>
        </p:nvPicPr>
        <p:blipFill>
          <a:blip r:embed="rId5"/>
          <a:srcRect/>
          <a:stretch>
            <a:fillRect/>
          </a:stretch>
        </p:blipFill>
        <p:spPr bwMode="auto">
          <a:xfrm>
            <a:off x="6400800" y="2921000"/>
            <a:ext cx="1171575" cy="919163"/>
          </a:xfrm>
          <a:prstGeom prst="rect">
            <a:avLst/>
          </a:prstGeom>
          <a:noFill/>
          <a:ln w="9525">
            <a:noFill/>
            <a:miter lim="800000"/>
            <a:headEnd/>
            <a:tailEnd/>
          </a:ln>
        </p:spPr>
      </p:pic>
      <p:cxnSp>
        <p:nvCxnSpPr>
          <p:cNvPr id="30" name="Elbow Connector 145"/>
          <p:cNvCxnSpPr/>
          <p:nvPr/>
        </p:nvCxnSpPr>
        <p:spPr bwMode="auto">
          <a:xfrm rot="5400000" flipH="1" flipV="1">
            <a:off x="3627438" y="2795587"/>
            <a:ext cx="1919288" cy="1281113"/>
          </a:xfrm>
          <a:prstGeom prst="bentConnector2">
            <a:avLst/>
          </a:prstGeom>
          <a:solidFill>
            <a:schemeClr val="accent1"/>
          </a:solidFill>
          <a:ln w="12700" cap="rnd" cmpd="sng" algn="ctr">
            <a:solidFill>
              <a:schemeClr val="tx1">
                <a:lumMod val="75000"/>
                <a:lumOff val="25000"/>
              </a:schemeClr>
            </a:solidFill>
            <a:prstDash val="solid"/>
            <a:round/>
            <a:headEnd type="triangle" w="sm" len="sm"/>
            <a:tailEnd type="oval" w="sm" len="sm"/>
          </a:ln>
          <a:effectLst/>
        </p:spPr>
      </p:cxnSp>
      <p:grpSp>
        <p:nvGrpSpPr>
          <p:cNvPr id="86033" name="Group 163"/>
          <p:cNvGrpSpPr>
            <a:grpSpLocks/>
          </p:cNvGrpSpPr>
          <p:nvPr/>
        </p:nvGrpSpPr>
        <p:grpSpPr bwMode="auto">
          <a:xfrm>
            <a:off x="3419475" y="4378325"/>
            <a:ext cx="958850" cy="960438"/>
            <a:chOff x="5947350" y="3867954"/>
            <a:chExt cx="959540" cy="959540"/>
          </a:xfrm>
        </p:grpSpPr>
        <p:pic>
          <p:nvPicPr>
            <p:cNvPr id="86039" name="Picture 164" descr="Misc-Database-3-icon.png"/>
            <p:cNvPicPr>
              <a:picLocks noChangeAspect="1"/>
            </p:cNvPicPr>
            <p:nvPr/>
          </p:nvPicPr>
          <p:blipFill>
            <a:blip r:embed="rId6"/>
            <a:srcRect/>
            <a:stretch>
              <a:fillRect/>
            </a:stretch>
          </p:blipFill>
          <p:spPr bwMode="auto">
            <a:xfrm>
              <a:off x="5947350" y="3867954"/>
              <a:ext cx="959540" cy="959540"/>
            </a:xfrm>
            <a:prstGeom prst="rect">
              <a:avLst/>
            </a:prstGeom>
            <a:noFill/>
            <a:ln w="9525">
              <a:noFill/>
              <a:miter lim="800000"/>
              <a:headEnd/>
              <a:tailEnd/>
            </a:ln>
          </p:spPr>
        </p:pic>
        <p:sp>
          <p:nvSpPr>
            <p:cNvPr id="86040" name="TextBox 60"/>
            <p:cNvSpPr txBox="1">
              <a:spLocks noChangeArrowheads="1"/>
            </p:cNvSpPr>
            <p:nvPr/>
          </p:nvSpPr>
          <p:spPr bwMode="auto">
            <a:xfrm>
              <a:off x="6283527" y="4024219"/>
              <a:ext cx="280653" cy="158377"/>
            </a:xfrm>
            <a:prstGeom prst="rect">
              <a:avLst/>
            </a:prstGeom>
            <a:noFill/>
            <a:ln w="9525">
              <a:noFill/>
              <a:miter lim="800000"/>
              <a:headEnd/>
              <a:tailEnd/>
            </a:ln>
          </p:spPr>
          <p:txBody>
            <a:bodyPr wrap="none" lIns="0" tIns="0" rIns="0" bIns="0">
              <a:spAutoFit/>
            </a:bodyPr>
            <a:lstStyle/>
            <a:p>
              <a:pPr algn="ctr">
                <a:lnSpc>
                  <a:spcPct val="85000"/>
                </a:lnSpc>
              </a:pPr>
              <a:r>
                <a:rPr lang="en-US" altLang="zh-CN" sz="1200" b="1" i="1">
                  <a:latin typeface="Calibri" pitchFamily="34" charset="0"/>
                </a:rPr>
                <a:t>MES</a:t>
              </a:r>
            </a:p>
          </p:txBody>
        </p:sp>
      </p:grpSp>
      <p:cxnSp>
        <p:nvCxnSpPr>
          <p:cNvPr id="34" name="Elbow Connector 292"/>
          <p:cNvCxnSpPr>
            <a:cxnSpLocks noChangeAspect="1"/>
            <a:stCxn id="32" idx="1"/>
            <a:endCxn id="5" idx="3"/>
          </p:cNvCxnSpPr>
          <p:nvPr/>
        </p:nvCxnSpPr>
        <p:spPr bwMode="auto">
          <a:xfrm rot="10800000">
            <a:off x="1660525" y="3638550"/>
            <a:ext cx="1758950" cy="1220788"/>
          </a:xfrm>
          <a:prstGeom prst="bentConnector3">
            <a:avLst>
              <a:gd name="adj1" fmla="val 80578"/>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cxnSp>
        <p:nvCxnSpPr>
          <p:cNvPr id="35" name="Elbow Connector 292"/>
          <p:cNvCxnSpPr>
            <a:cxnSpLocks/>
          </p:cNvCxnSpPr>
          <p:nvPr/>
        </p:nvCxnSpPr>
        <p:spPr bwMode="auto">
          <a:xfrm flipV="1">
            <a:off x="4371975" y="2635250"/>
            <a:ext cx="1189038" cy="1978025"/>
          </a:xfrm>
          <a:prstGeom prst="bentConnector2">
            <a:avLst/>
          </a:prstGeom>
          <a:solidFill>
            <a:schemeClr val="accent1"/>
          </a:solidFill>
          <a:ln w="12700" cap="rnd" cmpd="sng" algn="ctr">
            <a:solidFill>
              <a:schemeClr val="tx1">
                <a:lumMod val="75000"/>
                <a:lumOff val="25000"/>
              </a:schemeClr>
            </a:solidFill>
            <a:prstDash val="solid"/>
            <a:round/>
            <a:headEnd type="oval" w="sm" len="sm"/>
            <a:tailEnd type="oval" w="sm" len="sm"/>
          </a:ln>
          <a:effectLst/>
        </p:spPr>
      </p:cxnSp>
      <p:grpSp>
        <p:nvGrpSpPr>
          <p:cNvPr id="86036" name="Group 182"/>
          <p:cNvGrpSpPr>
            <a:grpSpLocks/>
          </p:cNvGrpSpPr>
          <p:nvPr/>
        </p:nvGrpSpPr>
        <p:grpSpPr bwMode="auto">
          <a:xfrm>
            <a:off x="5334000" y="2122488"/>
            <a:ext cx="817563" cy="603250"/>
            <a:chOff x="10064846" y="1217057"/>
            <a:chExt cx="817829" cy="602683"/>
          </a:xfrm>
        </p:grpSpPr>
        <p:grpSp>
          <p:nvGrpSpPr>
            <p:cNvPr id="36" name="Group 34"/>
            <p:cNvGrpSpPr>
              <a:grpSpLocks/>
            </p:cNvGrpSpPr>
            <p:nvPr/>
          </p:nvGrpSpPr>
          <p:grpSpPr bwMode="auto">
            <a:xfrm>
              <a:off x="10531108" y="1217057"/>
              <a:ext cx="351567" cy="602683"/>
              <a:chOff x="2352" y="2784"/>
              <a:chExt cx="336" cy="576"/>
            </a:xfrm>
            <a:solidFill>
              <a:schemeClr val="accent4"/>
            </a:solidFill>
          </p:grpSpPr>
          <p:sp>
            <p:nvSpPr>
              <p:cNvPr id="39" name="Oval 29"/>
              <p:cNvSpPr>
                <a:spLocks noChangeArrowheads="1"/>
              </p:cNvSpPr>
              <p:nvPr/>
            </p:nvSpPr>
            <p:spPr bwMode="auto">
              <a:xfrm>
                <a:off x="2424" y="2784"/>
                <a:ext cx="192" cy="192"/>
              </a:xfrm>
              <a:prstGeom prst="ellipse">
                <a:avLst/>
              </a:prstGeom>
              <a:solidFill>
                <a:schemeClr val="accent1"/>
              </a:solidFill>
              <a:ln w="9525">
                <a:noFill/>
                <a:round/>
                <a:headEnd/>
                <a:tailEnd/>
              </a:ln>
            </p:spPr>
            <p:txBody>
              <a:bodyPr wrap="none" lIns="90000" tIns="46800" rIns="90000" bIns="46800" anchor="ctr"/>
              <a:lstStyle/>
              <a:p>
                <a:pPr fontAlgn="auto">
                  <a:spcBef>
                    <a:spcPts val="0"/>
                  </a:spcBef>
                  <a:spcAft>
                    <a:spcPts val="0"/>
                  </a:spcAft>
                  <a:defRPr/>
                </a:pPr>
                <a:endParaRPr lang="en-US" dirty="0">
                  <a:latin typeface="+mn-lt"/>
                  <a:ea typeface="+mn-ea"/>
                </a:endParaRPr>
              </a:p>
            </p:txBody>
          </p:sp>
          <p:sp>
            <p:nvSpPr>
              <p:cNvPr id="40" name="Rectangle 30"/>
              <p:cNvSpPr>
                <a:spLocks noChangeArrowheads="1"/>
              </p:cNvSpPr>
              <p:nvPr/>
            </p:nvSpPr>
            <p:spPr bwMode="auto">
              <a:xfrm>
                <a:off x="2472" y="2976"/>
                <a:ext cx="120" cy="288"/>
              </a:xfrm>
              <a:prstGeom prst="rect">
                <a:avLst/>
              </a:prstGeom>
              <a:solidFill>
                <a:schemeClr val="accent1"/>
              </a:solidFill>
              <a:ln w="9525">
                <a:noFill/>
                <a:miter lim="800000"/>
                <a:headEnd/>
                <a:tailEnd/>
              </a:ln>
            </p:spPr>
            <p:txBody>
              <a:bodyPr wrap="none" lIns="90000" tIns="46800" rIns="90000" bIns="46800" anchor="ctr"/>
              <a:lstStyle/>
              <a:p>
                <a:pPr fontAlgn="auto">
                  <a:spcBef>
                    <a:spcPts val="0"/>
                  </a:spcBef>
                  <a:spcAft>
                    <a:spcPts val="0"/>
                  </a:spcAft>
                  <a:defRPr/>
                </a:pPr>
                <a:endParaRPr lang="en-US" dirty="0">
                  <a:latin typeface="+mn-lt"/>
                  <a:ea typeface="+mn-ea"/>
                </a:endParaRPr>
              </a:p>
            </p:txBody>
          </p:sp>
          <p:sp>
            <p:nvSpPr>
              <p:cNvPr id="41" name="Rectangle 31"/>
              <p:cNvSpPr>
                <a:spLocks noChangeArrowheads="1"/>
              </p:cNvSpPr>
              <p:nvPr/>
            </p:nvSpPr>
            <p:spPr bwMode="auto">
              <a:xfrm>
                <a:off x="2352" y="2976"/>
                <a:ext cx="336" cy="96"/>
              </a:xfrm>
              <a:prstGeom prst="rect">
                <a:avLst/>
              </a:prstGeom>
              <a:solidFill>
                <a:schemeClr val="accent1"/>
              </a:solidFill>
              <a:ln w="9525">
                <a:noFill/>
                <a:miter lim="800000"/>
                <a:headEnd/>
                <a:tailEnd/>
              </a:ln>
            </p:spPr>
            <p:txBody>
              <a:bodyPr wrap="none" lIns="90000" tIns="46800" rIns="90000" bIns="46800" anchor="ctr"/>
              <a:lstStyle/>
              <a:p>
                <a:pPr fontAlgn="auto">
                  <a:spcBef>
                    <a:spcPts val="0"/>
                  </a:spcBef>
                  <a:spcAft>
                    <a:spcPts val="0"/>
                  </a:spcAft>
                  <a:defRPr/>
                </a:pPr>
                <a:endParaRPr lang="en-US" dirty="0">
                  <a:latin typeface="+mn-lt"/>
                  <a:ea typeface="+mn-ea"/>
                </a:endParaRPr>
              </a:p>
            </p:txBody>
          </p:sp>
          <p:sp>
            <p:nvSpPr>
              <p:cNvPr id="42" name="Rectangle 32"/>
              <p:cNvSpPr>
                <a:spLocks noChangeArrowheads="1"/>
              </p:cNvSpPr>
              <p:nvPr/>
            </p:nvSpPr>
            <p:spPr bwMode="auto">
              <a:xfrm>
                <a:off x="2544" y="3072"/>
                <a:ext cx="96" cy="288"/>
              </a:xfrm>
              <a:prstGeom prst="rect">
                <a:avLst/>
              </a:prstGeom>
              <a:solidFill>
                <a:schemeClr val="accent1"/>
              </a:solidFill>
              <a:ln w="9525">
                <a:noFill/>
                <a:miter lim="800000"/>
                <a:headEnd/>
                <a:tailEnd/>
              </a:ln>
            </p:spPr>
            <p:txBody>
              <a:bodyPr wrap="none" lIns="90000" tIns="46800" rIns="90000" bIns="46800" anchor="ctr"/>
              <a:lstStyle/>
              <a:p>
                <a:pPr fontAlgn="auto">
                  <a:spcBef>
                    <a:spcPts val="0"/>
                  </a:spcBef>
                  <a:spcAft>
                    <a:spcPts val="0"/>
                  </a:spcAft>
                  <a:defRPr/>
                </a:pPr>
                <a:endParaRPr lang="en-US" dirty="0">
                  <a:latin typeface="+mn-lt"/>
                  <a:ea typeface="+mn-ea"/>
                </a:endParaRPr>
              </a:p>
            </p:txBody>
          </p:sp>
          <p:sp>
            <p:nvSpPr>
              <p:cNvPr id="43" name="Rectangle 33"/>
              <p:cNvSpPr>
                <a:spLocks noChangeArrowheads="1"/>
              </p:cNvSpPr>
              <p:nvPr/>
            </p:nvSpPr>
            <p:spPr bwMode="auto">
              <a:xfrm>
                <a:off x="2400" y="3072"/>
                <a:ext cx="96" cy="288"/>
              </a:xfrm>
              <a:prstGeom prst="rect">
                <a:avLst/>
              </a:prstGeom>
              <a:solidFill>
                <a:schemeClr val="accent1"/>
              </a:solidFill>
              <a:ln w="9525">
                <a:noFill/>
                <a:miter lim="800000"/>
                <a:headEnd/>
                <a:tailEnd/>
              </a:ln>
            </p:spPr>
            <p:txBody>
              <a:bodyPr wrap="none" lIns="90000" tIns="46800" rIns="90000" bIns="46800" anchor="ctr"/>
              <a:lstStyle/>
              <a:p>
                <a:pPr fontAlgn="auto">
                  <a:spcBef>
                    <a:spcPts val="0"/>
                  </a:spcBef>
                  <a:spcAft>
                    <a:spcPts val="0"/>
                  </a:spcAft>
                  <a:defRPr/>
                </a:pPr>
                <a:endParaRPr lang="en-US" dirty="0">
                  <a:latin typeface="+mn-lt"/>
                  <a:ea typeface="+mn-ea"/>
                </a:endParaRPr>
              </a:p>
            </p:txBody>
          </p:sp>
        </p:grpSp>
        <p:pic>
          <p:nvPicPr>
            <p:cNvPr id="86038" name="Picture 10" descr="tsmiu-grid"/>
            <p:cNvPicPr>
              <a:picLocks noChangeAspect="1" noChangeArrowheads="1"/>
            </p:cNvPicPr>
            <p:nvPr/>
          </p:nvPicPr>
          <p:blipFill>
            <a:blip r:embed="rId7"/>
            <a:srcRect/>
            <a:stretch>
              <a:fillRect/>
            </a:stretch>
          </p:blipFill>
          <p:spPr bwMode="auto">
            <a:xfrm>
              <a:off x="10064846" y="1315615"/>
              <a:ext cx="464613" cy="41469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375" y="142875"/>
            <a:ext cx="6705600" cy="439738"/>
          </a:xfrm>
        </p:spPr>
        <p:txBody>
          <a:bodyPr rtlCol="0">
            <a:normAutofit fontScale="90000"/>
          </a:bodyPr>
          <a:lstStyle/>
          <a:p>
            <a:pPr eaLnBrk="1" fontAlgn="auto" hangingPunct="1">
              <a:spcAft>
                <a:spcPts val="0"/>
              </a:spcAft>
              <a:defRPr/>
            </a:pPr>
            <a:r>
              <a:rPr lang="zh-CN" altLang="en-US" dirty="0" smtClean="0">
                <a:latin typeface="Arial Unicode MS" pitchFamily="34" charset="-122"/>
                <a:ea typeface="Arial Unicode MS" pitchFamily="34" charset="-122"/>
                <a:cs typeface="Arial Unicode MS" pitchFamily="34" charset="-122"/>
              </a:rPr>
              <a:t>接口</a:t>
            </a:r>
            <a:endParaRPr lang="zh-CN" altLang="en-US" dirty="0">
              <a:latin typeface="Arial Unicode MS" pitchFamily="34" charset="-122"/>
              <a:ea typeface="Arial Unicode MS" pitchFamily="34" charset="-122"/>
              <a:cs typeface="Arial Unicode MS" pitchFamily="34" charset="-122"/>
            </a:endParaRPr>
          </a:p>
        </p:txBody>
      </p:sp>
      <p:sp>
        <p:nvSpPr>
          <p:cNvPr id="87042" name="TextBox 2"/>
          <p:cNvSpPr txBox="1">
            <a:spLocks noChangeArrowheads="1"/>
          </p:cNvSpPr>
          <p:nvPr/>
        </p:nvSpPr>
        <p:spPr bwMode="auto">
          <a:xfrm>
            <a:off x="468313" y="765175"/>
            <a:ext cx="8207375" cy="830263"/>
          </a:xfrm>
          <a:prstGeom prst="rect">
            <a:avLst/>
          </a:prstGeom>
          <a:noFill/>
          <a:ln w="9525">
            <a:noFill/>
            <a:miter lim="800000"/>
            <a:headEnd/>
            <a:tailEnd/>
          </a:ln>
        </p:spPr>
        <p:txBody>
          <a:bodyPr>
            <a:spAutoFit/>
          </a:bodyPr>
          <a:lstStyle/>
          <a:p>
            <a:r>
              <a:rPr lang="zh-CN" altLang="en-US" sz="2400">
                <a:latin typeface="Arial Unicode MS"/>
                <a:ea typeface="Arial Unicode MS"/>
                <a:cs typeface="Arial Unicode MS"/>
              </a:rPr>
              <a:t>弘光</a:t>
            </a:r>
            <a:r>
              <a:rPr lang="en-US" altLang="zh-CN" sz="2400">
                <a:latin typeface="Arial Unicode MS"/>
                <a:ea typeface="Arial Unicode MS"/>
                <a:cs typeface="Arial Unicode MS"/>
              </a:rPr>
              <a:t>MES</a:t>
            </a:r>
            <a:r>
              <a:rPr lang="zh-CN" altLang="en-US" sz="2400">
                <a:latin typeface="Arial Unicode MS"/>
                <a:ea typeface="Arial Unicode MS"/>
                <a:cs typeface="Arial Unicode MS"/>
              </a:rPr>
              <a:t>支持与各种</a:t>
            </a:r>
            <a:r>
              <a:rPr lang="en-US" altLang="zh-CN" sz="2400">
                <a:latin typeface="Arial Unicode MS"/>
                <a:ea typeface="Arial Unicode MS"/>
                <a:cs typeface="Arial Unicode MS"/>
              </a:rPr>
              <a:t>ERP</a:t>
            </a:r>
            <a:r>
              <a:rPr lang="zh-CN" altLang="en-US" sz="2400">
                <a:latin typeface="Arial Unicode MS"/>
                <a:ea typeface="Arial Unicode MS"/>
                <a:cs typeface="Arial Unicode MS"/>
              </a:rPr>
              <a:t>、</a:t>
            </a:r>
            <a:r>
              <a:rPr lang="en-US" altLang="zh-CN" sz="2400">
                <a:latin typeface="Arial Unicode MS"/>
                <a:ea typeface="Arial Unicode MS"/>
                <a:cs typeface="Arial Unicode MS"/>
              </a:rPr>
              <a:t>HR</a:t>
            </a:r>
            <a:r>
              <a:rPr lang="zh-CN" altLang="en-US" sz="2400">
                <a:latin typeface="Arial Unicode MS"/>
                <a:ea typeface="Arial Unicode MS"/>
                <a:cs typeface="Arial Unicode MS"/>
              </a:rPr>
              <a:t>、</a:t>
            </a:r>
            <a:r>
              <a:rPr lang="en-US" altLang="zh-CN" sz="2400">
                <a:latin typeface="Arial Unicode MS"/>
                <a:ea typeface="Arial Unicode MS"/>
                <a:cs typeface="Arial Unicode MS"/>
              </a:rPr>
              <a:t>APS</a:t>
            </a:r>
            <a:r>
              <a:rPr lang="zh-CN" altLang="en-US" sz="2400">
                <a:latin typeface="Arial Unicode MS"/>
                <a:ea typeface="Arial Unicode MS"/>
                <a:cs typeface="Arial Unicode MS"/>
              </a:rPr>
              <a:t>等系统的接口，具体将根据客户需求确认。</a:t>
            </a:r>
          </a:p>
        </p:txBody>
      </p:sp>
      <p:pic>
        <p:nvPicPr>
          <p:cNvPr id="87043" name="图片 3"/>
          <p:cNvPicPr>
            <a:picLocks noChangeAspect="1"/>
          </p:cNvPicPr>
          <p:nvPr/>
        </p:nvPicPr>
        <p:blipFill>
          <a:blip r:embed="rId3"/>
          <a:srcRect/>
          <a:stretch>
            <a:fillRect/>
          </a:stretch>
        </p:blipFill>
        <p:spPr bwMode="auto">
          <a:xfrm>
            <a:off x="1258888" y="1773238"/>
            <a:ext cx="7080250" cy="3949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国内外主流</a:t>
            </a:r>
            <a:r>
              <a:rPr altLang="zh-CN" smtClean="0">
                <a:latin typeface="Arial Unicode MS"/>
                <a:ea typeface="Arial Unicode MS"/>
                <a:cs typeface="Arial Unicode MS"/>
              </a:rPr>
              <a:t>ERP</a:t>
            </a:r>
            <a:r>
              <a:rPr lang="zh-CN" altLang="en-US" smtClean="0">
                <a:latin typeface="Arial Unicode MS"/>
                <a:ea typeface="Arial Unicode MS"/>
                <a:cs typeface="Arial Unicode MS"/>
              </a:rPr>
              <a:t>系统集成</a:t>
            </a:r>
          </a:p>
        </p:txBody>
      </p:sp>
      <p:sp>
        <p:nvSpPr>
          <p:cNvPr id="89090" name="内容占位符 2"/>
          <p:cNvSpPr>
            <a:spLocks noGrp="1"/>
          </p:cNvSpPr>
          <p:nvPr>
            <p:ph idx="1"/>
          </p:nvPr>
        </p:nvSpPr>
        <p:spPr>
          <a:xfrm>
            <a:off x="457200" y="1600200"/>
            <a:ext cx="8229600" cy="3757613"/>
          </a:xfrm>
        </p:spPr>
        <p:txBody>
          <a:bodyPr/>
          <a:lstStyle/>
          <a:p>
            <a:pPr eaLnBrk="1" hangingPunct="1"/>
            <a:r>
              <a:rPr lang="zh-CN" altLang="en-US" smtClean="0">
                <a:latin typeface="Arial Unicode MS"/>
                <a:ea typeface="Arial Unicode MS"/>
                <a:cs typeface="Arial Unicode MS"/>
              </a:rPr>
              <a:t>本系统可以独立使用，也可以直接作为</a:t>
            </a:r>
            <a:r>
              <a:rPr lang="en-US" altLang="zh-CN" smtClean="0">
                <a:latin typeface="Arial Unicode MS"/>
                <a:ea typeface="Arial Unicode MS"/>
                <a:cs typeface="Arial Unicode MS"/>
              </a:rPr>
              <a:t>ERP</a:t>
            </a:r>
            <a:r>
              <a:rPr lang="zh-CN" altLang="en-US" smtClean="0">
                <a:latin typeface="Arial Unicode MS"/>
                <a:ea typeface="Arial Unicode MS"/>
                <a:cs typeface="Arial Unicode MS"/>
              </a:rPr>
              <a:t>系统的外挂。弘光提供专用</a:t>
            </a:r>
            <a:r>
              <a:rPr lang="en-US" altLang="zh-CN" smtClean="0">
                <a:latin typeface="Arial Unicode MS"/>
                <a:ea typeface="Arial Unicode MS"/>
                <a:cs typeface="Arial Unicode MS"/>
              </a:rPr>
              <a:t>ERP</a:t>
            </a:r>
            <a:r>
              <a:rPr lang="zh-CN" altLang="en-US" smtClean="0">
                <a:latin typeface="Arial Unicode MS"/>
                <a:ea typeface="Arial Unicode MS"/>
                <a:cs typeface="Arial Unicode MS"/>
              </a:rPr>
              <a:t>系统数据接口。工单、工单工艺、产品、机台、车间、员工等基础资料从</a:t>
            </a:r>
            <a:r>
              <a:rPr lang="en-US" altLang="zh-CN" smtClean="0">
                <a:latin typeface="Arial Unicode MS"/>
                <a:ea typeface="Arial Unicode MS"/>
                <a:cs typeface="Arial Unicode MS"/>
              </a:rPr>
              <a:t>ERP</a:t>
            </a:r>
            <a:r>
              <a:rPr lang="zh-CN" altLang="en-US" smtClean="0">
                <a:latin typeface="Arial Unicode MS"/>
                <a:ea typeface="Arial Unicode MS"/>
                <a:cs typeface="Arial Unicode MS"/>
              </a:rPr>
              <a:t>系统取得。</a:t>
            </a:r>
          </a:p>
        </p:txBody>
      </p:sp>
    </p:spTree>
  </p:cSld>
  <p:clrMapOvr>
    <a:masterClrMapping/>
  </p:clrMapOvr>
  <p:transition spd="med">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标题 1"/>
          <p:cNvSpPr>
            <a:spLocks noGrp="1"/>
          </p:cNvSpPr>
          <p:nvPr>
            <p:ph type="title"/>
          </p:nvPr>
        </p:nvSpPr>
        <p:spPr/>
        <p:txBody>
          <a:bodyPr/>
          <a:lstStyle/>
          <a:p>
            <a:pPr eaLnBrk="1" hangingPunct="1"/>
            <a:r>
              <a:rPr altLang="zh-CN" smtClean="0">
                <a:latin typeface="Arial Unicode MS"/>
                <a:ea typeface="Arial Unicode MS"/>
                <a:cs typeface="Arial Unicode MS"/>
              </a:rPr>
              <a:t>HR</a:t>
            </a:r>
            <a:r>
              <a:rPr lang="zh-CN" altLang="en-US" smtClean="0">
                <a:latin typeface="Arial Unicode MS"/>
                <a:ea typeface="Arial Unicode MS"/>
                <a:cs typeface="Arial Unicode MS"/>
              </a:rPr>
              <a:t>系统集成</a:t>
            </a:r>
          </a:p>
        </p:txBody>
      </p:sp>
      <p:sp>
        <p:nvSpPr>
          <p:cNvPr id="90114" name="内容占位符 2"/>
          <p:cNvSpPr>
            <a:spLocks noGrp="1"/>
          </p:cNvSpPr>
          <p:nvPr>
            <p:ph idx="1"/>
          </p:nvPr>
        </p:nvSpPr>
        <p:spPr>
          <a:xfrm>
            <a:off x="331788" y="1420813"/>
            <a:ext cx="8475662" cy="4616450"/>
          </a:xfrm>
        </p:spPr>
        <p:txBody>
          <a:bodyPr/>
          <a:lstStyle/>
          <a:p>
            <a:pPr eaLnBrk="1" hangingPunct="1"/>
            <a:r>
              <a:rPr lang="en-US" altLang="zh-CN" smtClean="0">
                <a:latin typeface="Arial Unicode MS"/>
                <a:ea typeface="Arial Unicode MS"/>
                <a:cs typeface="Arial Unicode MS"/>
              </a:rPr>
              <a:t>1</a:t>
            </a:r>
            <a:r>
              <a:rPr lang="zh-CN" altLang="en-US" smtClean="0">
                <a:latin typeface="Arial Unicode MS"/>
                <a:ea typeface="Arial Unicode MS"/>
                <a:cs typeface="Arial Unicode MS"/>
              </a:rPr>
              <a:t>、用户已有</a:t>
            </a:r>
            <a:r>
              <a:rPr lang="en-US" altLang="zh-CN" smtClean="0">
                <a:latin typeface="Arial Unicode MS"/>
                <a:ea typeface="Arial Unicode MS"/>
                <a:cs typeface="Arial Unicode MS"/>
              </a:rPr>
              <a:t>HR</a:t>
            </a:r>
            <a:r>
              <a:rPr lang="zh-CN" altLang="en-US" smtClean="0">
                <a:latin typeface="Arial Unicode MS"/>
                <a:ea typeface="Arial Unicode MS"/>
                <a:cs typeface="Arial Unicode MS"/>
              </a:rPr>
              <a:t>系统情况下，弘光系统提供专用接口，可与</a:t>
            </a:r>
            <a:r>
              <a:rPr lang="en-US" altLang="zh-CN" smtClean="0">
                <a:latin typeface="Arial Unicode MS"/>
                <a:ea typeface="Arial Unicode MS"/>
                <a:cs typeface="Arial Unicode MS"/>
              </a:rPr>
              <a:t>HR</a:t>
            </a:r>
            <a:r>
              <a:rPr lang="zh-CN" altLang="en-US" smtClean="0">
                <a:latin typeface="Arial Unicode MS"/>
                <a:ea typeface="Arial Unicode MS"/>
                <a:cs typeface="Arial Unicode MS"/>
              </a:rPr>
              <a:t>系统员工档案、员工考勤等记录集成。</a:t>
            </a:r>
            <a:endParaRPr lang="en-US" altLang="zh-CN" smtClean="0">
              <a:latin typeface="Arial Unicode MS"/>
              <a:ea typeface="Arial Unicode MS"/>
              <a:cs typeface="Arial Unicode MS"/>
            </a:endParaRPr>
          </a:p>
          <a:p>
            <a:pPr eaLnBrk="1" hangingPunct="1"/>
            <a:r>
              <a:rPr lang="en-US" altLang="zh-CN" smtClean="0">
                <a:latin typeface="Arial Unicode MS"/>
                <a:ea typeface="Arial Unicode MS"/>
                <a:cs typeface="Arial Unicode MS"/>
              </a:rPr>
              <a:t>2</a:t>
            </a:r>
            <a:r>
              <a:rPr lang="zh-CN" altLang="en-US" smtClean="0">
                <a:latin typeface="Arial Unicode MS"/>
                <a:ea typeface="Arial Unicode MS"/>
                <a:cs typeface="Arial Unicode MS"/>
              </a:rPr>
              <a:t>、购买弘光软件的人事薪资考勤系统，员工上下班刷卡可以与</a:t>
            </a:r>
            <a:r>
              <a:rPr lang="en-US" altLang="zh-CN" smtClean="0">
                <a:latin typeface="Arial Unicode MS"/>
                <a:ea typeface="Arial Unicode MS"/>
                <a:cs typeface="Arial Unicode MS"/>
              </a:rPr>
              <a:t>RFID</a:t>
            </a:r>
            <a:r>
              <a:rPr lang="zh-CN" altLang="en-US" smtClean="0">
                <a:latin typeface="Arial Unicode MS"/>
                <a:ea typeface="Arial Unicode MS"/>
                <a:cs typeface="Arial Unicode MS"/>
              </a:rPr>
              <a:t>设备通用。</a:t>
            </a:r>
          </a:p>
        </p:txBody>
      </p:sp>
    </p:spTree>
  </p:cSld>
  <p:clrMapOvr>
    <a:masterClrMapping/>
  </p:clrMapOvr>
  <p:transition spd="med">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Text Box 5"/>
          <p:cNvSpPr txBox="1">
            <a:spLocks noChangeArrowheads="1"/>
          </p:cNvSpPr>
          <p:nvPr/>
        </p:nvSpPr>
        <p:spPr bwMode="auto">
          <a:xfrm>
            <a:off x="285750" y="1076325"/>
            <a:ext cx="8501063" cy="923925"/>
          </a:xfrm>
          <a:prstGeom prst="rect">
            <a:avLst/>
          </a:prstGeom>
          <a:solidFill>
            <a:schemeClr val="bg1"/>
          </a:solidFill>
          <a:ln w="9525">
            <a:solidFill>
              <a:srgbClr val="FF0000"/>
            </a:solidFill>
            <a:miter lim="800000"/>
            <a:headEnd/>
            <a:tailEnd/>
          </a:ln>
        </p:spPr>
        <p:txBody>
          <a:bodyPr>
            <a:spAutoFit/>
          </a:bodyPr>
          <a:lstStyle/>
          <a:p>
            <a:pPr indent="363538" eaLnBrk="0" hangingPunct="0">
              <a:lnSpc>
                <a:spcPct val="150000"/>
              </a:lnSpc>
            </a:pPr>
            <a:r>
              <a:rPr lang="zh-CN" altLang="en-US" b="1">
                <a:latin typeface="华文中宋"/>
                <a:ea typeface="华文中宋"/>
                <a:cs typeface="华文中宋"/>
              </a:rPr>
              <a:t>通过绑定手机号码，依托微信公众号，对每个员工角色权限进行配置后，可查询该角色权限内的信息。</a:t>
            </a:r>
          </a:p>
        </p:txBody>
      </p:sp>
      <p:sp>
        <p:nvSpPr>
          <p:cNvPr id="20560" name="矩形 68"/>
          <p:cNvSpPr>
            <a:spLocks noChangeArrowheads="1"/>
          </p:cNvSpPr>
          <p:nvPr/>
        </p:nvSpPr>
        <p:spPr bwMode="auto">
          <a:xfrm>
            <a:off x="180975" y="261938"/>
            <a:ext cx="7192963" cy="584200"/>
          </a:xfrm>
          <a:prstGeom prst="rect">
            <a:avLst/>
          </a:prstGeom>
          <a:noFill/>
          <a:ln>
            <a:noFill/>
          </a:ln>
          <a:effectLst/>
          <a:extLst>
            <a:ext uri="{909E8E84-426E-40DD-AFC4-6F175D3DCCD1}"/>
            <a:ext uri="{91240B29-F687-4F45-9708-019B960494DF}"/>
            <a:ext uri="{AF507438-7753-43E0-B8FC-AC1667EBCBE1}"/>
          </a:extLst>
        </p:spPr>
        <p:txBody>
          <a:bodyPr anchor="ctr"/>
          <a:lstStyle/>
          <a:p>
            <a:pPr fontAlgn="auto">
              <a:spcBef>
                <a:spcPts val="0"/>
              </a:spcBef>
              <a:spcAft>
                <a:spcPts val="0"/>
              </a:spcAft>
              <a:defRPr/>
            </a:pPr>
            <a:r>
              <a:rPr lang="zh-CN" altLang="en-US" sz="2400" dirty="0">
                <a:solidFill>
                  <a:srgbClr val="000000"/>
                </a:solidFill>
                <a:latin typeface="华文中宋" pitchFamily="2" charset="-122"/>
                <a:ea typeface="华文中宋" pitchFamily="2" charset="-122"/>
              </a:rPr>
              <a:t>弘光“</a:t>
            </a:r>
            <a:r>
              <a:rPr lang="zh-CN" altLang="en-US" sz="2400" b="1" dirty="0">
                <a:solidFill>
                  <a:srgbClr val="000000"/>
                </a:solidFill>
                <a:latin typeface="华文中宋" pitchFamily="2" charset="-122"/>
                <a:ea typeface="华文中宋" pitchFamily="2" charset="-122"/>
                <a:cs typeface="+mj-cs"/>
              </a:rPr>
              <a:t>互联网</a:t>
            </a:r>
            <a:r>
              <a:rPr lang="en-US" altLang="zh-CN" sz="2400" b="1" dirty="0">
                <a:solidFill>
                  <a:srgbClr val="000000"/>
                </a:solidFill>
                <a:latin typeface="华文中宋" pitchFamily="2" charset="-122"/>
                <a:ea typeface="华文中宋" pitchFamily="2" charset="-122"/>
                <a:cs typeface="+mj-cs"/>
              </a:rPr>
              <a:t>+</a:t>
            </a:r>
            <a:r>
              <a:rPr lang="zh-CN" altLang="en-US" sz="2400" b="1" dirty="0">
                <a:solidFill>
                  <a:srgbClr val="000000"/>
                </a:solidFill>
                <a:latin typeface="华文中宋" pitchFamily="2" charset="-122"/>
                <a:ea typeface="华文中宋" pitchFamily="2" charset="-122"/>
                <a:cs typeface="+mj-cs"/>
              </a:rPr>
              <a:t>”计件平台</a:t>
            </a:r>
            <a:r>
              <a:rPr lang="en-US" altLang="zh-CN" sz="2400" b="1" dirty="0">
                <a:solidFill>
                  <a:srgbClr val="000000"/>
                </a:solidFill>
                <a:latin typeface="华文中宋" pitchFamily="2" charset="-122"/>
                <a:ea typeface="华文中宋" pitchFamily="2" charset="-122"/>
                <a:cs typeface="+mj-cs"/>
              </a:rPr>
              <a:t>——</a:t>
            </a:r>
            <a:r>
              <a:rPr lang="zh-CN" altLang="en-US" sz="2400" b="1" dirty="0">
                <a:solidFill>
                  <a:srgbClr val="000000"/>
                </a:solidFill>
                <a:latin typeface="华文中宋" pitchFamily="2" charset="-122"/>
                <a:ea typeface="华文中宋" pitchFamily="2" charset="-122"/>
                <a:cs typeface="+mj-cs"/>
              </a:rPr>
              <a:t>微信端</a:t>
            </a:r>
          </a:p>
        </p:txBody>
      </p:sp>
      <p:sp>
        <p:nvSpPr>
          <p:cNvPr id="91139" name="矩形 83"/>
          <p:cNvSpPr>
            <a:spLocks noChangeArrowheads="1"/>
          </p:cNvSpPr>
          <p:nvPr/>
        </p:nvSpPr>
        <p:spPr bwMode="auto">
          <a:xfrm>
            <a:off x="180975" y="188913"/>
            <a:ext cx="7192963" cy="584200"/>
          </a:xfrm>
          <a:prstGeom prst="rect">
            <a:avLst/>
          </a:prstGeom>
          <a:noFill/>
          <a:ln w="9525">
            <a:noFill/>
            <a:miter lim="800000"/>
            <a:headEnd/>
            <a:tailEnd/>
          </a:ln>
        </p:spPr>
        <p:txBody>
          <a:bodyPr anchor="ctr"/>
          <a:lstStyle/>
          <a:p>
            <a:pPr eaLnBrk="0" hangingPunct="0"/>
            <a:endParaRPr lang="zh-CN" altLang="en-US" sz="2600" b="1">
              <a:latin typeface="华文中宋"/>
              <a:ea typeface="华文中宋"/>
              <a:cs typeface="华文中宋"/>
            </a:endParaRPr>
          </a:p>
        </p:txBody>
      </p:sp>
      <p:grpSp>
        <p:nvGrpSpPr>
          <p:cNvPr id="2" name="组合 3"/>
          <p:cNvGrpSpPr/>
          <p:nvPr/>
        </p:nvGrpSpPr>
        <p:grpSpPr>
          <a:xfrm>
            <a:off x="3950780" y="1998496"/>
            <a:ext cx="1104862" cy="1039132"/>
            <a:chOff x="3654424" y="2613478"/>
            <a:chExt cx="1104862" cy="1039132"/>
          </a:xfrm>
          <a:solidFill>
            <a:srgbClr val="FF6600"/>
          </a:solidFill>
        </p:grpSpPr>
        <p:grpSp>
          <p:nvGrpSpPr>
            <p:cNvPr id="3" name="组合 81"/>
            <p:cNvGrpSpPr/>
            <p:nvPr/>
          </p:nvGrpSpPr>
          <p:grpSpPr>
            <a:xfrm>
              <a:off x="3654424" y="2613478"/>
              <a:ext cx="1104862" cy="1039132"/>
              <a:chOff x="352610" y="2787774"/>
              <a:chExt cx="1225006" cy="1152128"/>
            </a:xfrm>
            <a:grpFill/>
          </p:grpSpPr>
          <p:sp>
            <p:nvSpPr>
              <p:cNvPr id="83" name="椭圆 82"/>
              <p:cNvSpPr/>
              <p:nvPr/>
            </p:nvSpPr>
            <p:spPr>
              <a:xfrm>
                <a:off x="536223" y="2787774"/>
                <a:ext cx="857783" cy="857783"/>
              </a:xfrm>
              <a:prstGeom prst="ellipse">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p>
            </p:txBody>
          </p:sp>
          <p:sp>
            <p:nvSpPr>
              <p:cNvPr id="85" name="圆角矩形 84"/>
              <p:cNvSpPr/>
              <p:nvPr/>
            </p:nvSpPr>
            <p:spPr>
              <a:xfrm>
                <a:off x="352610" y="3515692"/>
                <a:ext cx="1225006" cy="42421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400" b="1" dirty="0">
                    <a:solidFill>
                      <a:schemeClr val="bg1"/>
                    </a:solidFill>
                    <a:latin typeface="微软雅黑" panose="020B0503020204020204" pitchFamily="34" charset="-122"/>
                    <a:ea typeface="微软雅黑" panose="020B0503020204020204" pitchFamily="34" charset="-122"/>
                  </a:rPr>
                  <a:t>班组长</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pic>
          <p:nvPicPr>
            <p:cNvPr id="92" name="Picture 5"/>
            <p:cNvPicPr>
              <a:picLocks noChangeAspect="1" noChangeArrowheads="1"/>
            </p:cNvPicPr>
            <p:nvPr/>
          </p:nvPicPr>
          <p:blipFill>
            <a:blip r:embed="rId2" cstate="print"/>
            <a:srcRect r="6110"/>
            <a:stretch>
              <a:fillRect/>
            </a:stretch>
          </p:blipFill>
          <p:spPr bwMode="auto">
            <a:xfrm>
              <a:off x="3887785" y="2651859"/>
              <a:ext cx="672032" cy="671266"/>
            </a:xfrm>
            <a:prstGeom prst="ellipse">
              <a:avLst/>
            </a:prstGeom>
            <a:grpFill/>
            <a:ln w="9525">
              <a:noFill/>
              <a:miter lim="800000"/>
              <a:headEnd/>
              <a:tailEnd/>
            </a:ln>
          </p:spPr>
        </p:pic>
      </p:grpSp>
      <p:grpSp>
        <p:nvGrpSpPr>
          <p:cNvPr id="4" name="组合 2"/>
          <p:cNvGrpSpPr/>
          <p:nvPr/>
        </p:nvGrpSpPr>
        <p:grpSpPr>
          <a:xfrm>
            <a:off x="7067538" y="1988840"/>
            <a:ext cx="1104862" cy="1039135"/>
            <a:chOff x="6219295" y="2651859"/>
            <a:chExt cx="1104862" cy="1039134"/>
          </a:xfrm>
          <a:solidFill>
            <a:srgbClr val="FF6600"/>
          </a:solidFill>
        </p:grpSpPr>
        <p:grpSp>
          <p:nvGrpSpPr>
            <p:cNvPr id="5" name="组合 92"/>
            <p:cNvGrpSpPr/>
            <p:nvPr/>
          </p:nvGrpSpPr>
          <p:grpSpPr>
            <a:xfrm>
              <a:off x="6219295" y="2651859"/>
              <a:ext cx="1104862" cy="1039134"/>
              <a:chOff x="352610" y="2787774"/>
              <a:chExt cx="1225006" cy="1152130"/>
            </a:xfrm>
            <a:grpFill/>
          </p:grpSpPr>
          <p:sp>
            <p:nvSpPr>
              <p:cNvPr id="94" name="椭圆 93"/>
              <p:cNvSpPr/>
              <p:nvPr/>
            </p:nvSpPr>
            <p:spPr>
              <a:xfrm>
                <a:off x="536223" y="2787774"/>
                <a:ext cx="857783" cy="857783"/>
              </a:xfrm>
              <a:prstGeom prst="ellipse">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p>
            </p:txBody>
          </p:sp>
          <p:sp>
            <p:nvSpPr>
              <p:cNvPr id="95" name="圆角矩形 94"/>
              <p:cNvSpPr/>
              <p:nvPr/>
            </p:nvSpPr>
            <p:spPr>
              <a:xfrm>
                <a:off x="352610" y="3515694"/>
                <a:ext cx="1225006" cy="42421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400" b="1" dirty="0">
                    <a:solidFill>
                      <a:schemeClr val="bg1"/>
                    </a:solidFill>
                    <a:latin typeface="微软雅黑" panose="020B0503020204020204" pitchFamily="34" charset="-122"/>
                    <a:ea typeface="微软雅黑" panose="020B0503020204020204" pitchFamily="34" charset="-122"/>
                  </a:rPr>
                  <a:t>一线员工</a:t>
                </a:r>
              </a:p>
            </p:txBody>
          </p:sp>
        </p:grpSp>
        <p:pic>
          <p:nvPicPr>
            <p:cNvPr id="96" name="Picture 5"/>
            <p:cNvPicPr>
              <a:picLocks noChangeAspect="1" noChangeArrowheads="1"/>
            </p:cNvPicPr>
            <p:nvPr/>
          </p:nvPicPr>
          <p:blipFill>
            <a:blip r:embed="rId2" cstate="print"/>
            <a:srcRect r="6110"/>
            <a:stretch>
              <a:fillRect/>
            </a:stretch>
          </p:blipFill>
          <p:spPr bwMode="auto">
            <a:xfrm>
              <a:off x="6452656" y="2690240"/>
              <a:ext cx="672032" cy="671266"/>
            </a:xfrm>
            <a:prstGeom prst="ellipse">
              <a:avLst/>
            </a:prstGeom>
            <a:grpFill/>
            <a:ln w="9525">
              <a:noFill/>
              <a:miter lim="800000"/>
              <a:headEnd/>
              <a:tailEnd/>
            </a:ln>
          </p:spPr>
        </p:pic>
      </p:grpSp>
      <p:grpSp>
        <p:nvGrpSpPr>
          <p:cNvPr id="91142" name="组合 4"/>
          <p:cNvGrpSpPr>
            <a:grpSpLocks/>
          </p:cNvGrpSpPr>
          <p:nvPr/>
        </p:nvGrpSpPr>
        <p:grpSpPr bwMode="auto">
          <a:xfrm>
            <a:off x="3084513" y="3105150"/>
            <a:ext cx="2809875" cy="1257300"/>
            <a:chOff x="180975" y="3776021"/>
            <a:chExt cx="2810388" cy="1256887"/>
          </a:xfrm>
        </p:grpSpPr>
        <p:sp>
          <p:nvSpPr>
            <p:cNvPr id="103" name="圆角矩形 102"/>
            <p:cNvSpPr/>
            <p:nvPr/>
          </p:nvSpPr>
          <p:spPr>
            <a:xfrm>
              <a:off x="309585" y="3776021"/>
              <a:ext cx="2681778" cy="1231495"/>
            </a:xfrm>
            <a:prstGeom prst="round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fontAlgn="auto">
                <a:spcBef>
                  <a:spcPts val="0"/>
                </a:spcBef>
                <a:spcAft>
                  <a:spcPts val="0"/>
                </a:spcAft>
                <a:defRPr/>
              </a:pPr>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04" name="TextBox 1"/>
            <p:cNvSpPr txBox="1">
              <a:spLocks noChangeArrowheads="1"/>
            </p:cNvSpPr>
            <p:nvPr/>
          </p:nvSpPr>
          <p:spPr bwMode="auto">
            <a:xfrm>
              <a:off x="466777" y="3914089"/>
              <a:ext cx="2402326" cy="953774"/>
            </a:xfrm>
            <a:prstGeom prst="rect">
              <a:avLst/>
            </a:prstGeom>
            <a:noFill/>
            <a:ln w="9525">
              <a:noFill/>
              <a:miter lim="800000"/>
              <a:headEnd/>
              <a:tailEnd/>
            </a:ln>
          </p:spPr>
          <p:txBody>
            <a:bodyPr lIns="91428" tIns="45714" rIns="91428" bIns="45714">
              <a:spAutoFit/>
            </a:bodyPr>
            <a:lstStyle/>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查看当天班组排班情况</a:t>
              </a:r>
              <a:endParaRPr lang="en-US" altLang="zh-CN" sz="1400" dirty="0">
                <a:latin typeface="微软雅黑" panose="020B0503020204020204" pitchFamily="34" charset="-122"/>
                <a:ea typeface="微软雅黑" panose="020B0503020204020204" pitchFamily="34" charset="-122"/>
              </a:endParaRPr>
            </a:p>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查看当天生产线生产效能</a:t>
              </a:r>
              <a:endParaRPr lang="en-US" altLang="zh-CN" sz="1400" dirty="0">
                <a:latin typeface="微软雅黑" panose="020B0503020204020204" pitchFamily="34" charset="-122"/>
                <a:ea typeface="微软雅黑" panose="020B0503020204020204" pitchFamily="34" charset="-122"/>
              </a:endParaRPr>
            </a:p>
            <a:p>
              <a:pPr fontAlgn="auto">
                <a:spcBef>
                  <a:spcPts val="0"/>
                </a:spcBef>
                <a:spcAft>
                  <a:spcPts val="0"/>
                </a:spcAft>
                <a:defRPr/>
              </a:pPr>
              <a:endParaRPr lang="zh-CN" altLang="en-US" sz="1400" dirty="0">
                <a:latin typeface="微软雅黑" panose="020B0503020204020204" pitchFamily="34" charset="-122"/>
                <a:ea typeface="微软雅黑" panose="020B0503020204020204" pitchFamily="34" charset="-122"/>
              </a:endParaRPr>
            </a:p>
          </p:txBody>
        </p:sp>
        <p:sp>
          <p:nvSpPr>
            <p:cNvPr id="91207" name="TextBox 1"/>
            <p:cNvSpPr txBox="1">
              <a:spLocks noChangeArrowheads="1"/>
            </p:cNvSpPr>
            <p:nvPr/>
          </p:nvSpPr>
          <p:spPr bwMode="auto">
            <a:xfrm>
              <a:off x="180975" y="4725144"/>
              <a:ext cx="2723478" cy="307764"/>
            </a:xfrm>
            <a:prstGeom prst="rect">
              <a:avLst/>
            </a:prstGeom>
            <a:noFill/>
            <a:ln w="9525">
              <a:noFill/>
              <a:miter lim="800000"/>
              <a:headEnd/>
              <a:tailEnd/>
            </a:ln>
          </p:spPr>
          <p:txBody>
            <a:bodyPr lIns="91428" tIns="45714" rIns="91428" bIns="45714">
              <a:spAutoFit/>
            </a:bodyPr>
            <a:lstStyle/>
            <a:p>
              <a:endParaRPr lang="zh-CN" altLang="en-US" sz="1400">
                <a:latin typeface="微软雅黑" pitchFamily="34" charset="-122"/>
                <a:ea typeface="微软雅黑" pitchFamily="34" charset="-122"/>
              </a:endParaRPr>
            </a:p>
          </p:txBody>
        </p:sp>
      </p:grpSp>
      <p:grpSp>
        <p:nvGrpSpPr>
          <p:cNvPr id="91143" name="组合 106"/>
          <p:cNvGrpSpPr>
            <a:grpSpLocks/>
          </p:cNvGrpSpPr>
          <p:nvPr/>
        </p:nvGrpSpPr>
        <p:grpSpPr bwMode="auto">
          <a:xfrm>
            <a:off x="5976938" y="3079750"/>
            <a:ext cx="2809875" cy="1581150"/>
            <a:chOff x="180975" y="3776022"/>
            <a:chExt cx="2810388" cy="1580052"/>
          </a:xfrm>
        </p:grpSpPr>
        <p:sp>
          <p:nvSpPr>
            <p:cNvPr id="108" name="圆角矩形 107"/>
            <p:cNvSpPr/>
            <p:nvPr/>
          </p:nvSpPr>
          <p:spPr>
            <a:xfrm>
              <a:off x="309585" y="3776022"/>
              <a:ext cx="2681778" cy="1264359"/>
            </a:xfrm>
            <a:prstGeom prst="round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fontAlgn="auto">
                <a:spcBef>
                  <a:spcPts val="0"/>
                </a:spcBef>
                <a:spcAft>
                  <a:spcPts val="0"/>
                </a:spcAft>
                <a:defRPr/>
              </a:pPr>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09" name="TextBox 1"/>
            <p:cNvSpPr txBox="1">
              <a:spLocks noChangeArrowheads="1"/>
            </p:cNvSpPr>
            <p:nvPr/>
          </p:nvSpPr>
          <p:spPr bwMode="auto">
            <a:xfrm>
              <a:off x="466777" y="3914039"/>
              <a:ext cx="2402326" cy="1170761"/>
            </a:xfrm>
            <a:prstGeom prst="rect">
              <a:avLst/>
            </a:prstGeom>
            <a:noFill/>
            <a:ln w="9525">
              <a:noFill/>
              <a:miter lim="800000"/>
              <a:headEnd/>
              <a:tailEnd/>
            </a:ln>
          </p:spPr>
          <p:txBody>
            <a:bodyPr lIns="91428" tIns="45714" rIns="91428" bIns="45714">
              <a:spAutoFit/>
            </a:bodyPr>
            <a:lstStyle/>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查看自己当天工时、计件数量、当天工资</a:t>
              </a:r>
              <a:endParaRPr lang="en-US" altLang="zh-CN" sz="1400" dirty="0">
                <a:latin typeface="微软雅黑" panose="020B0503020204020204" pitchFamily="34" charset="-122"/>
                <a:ea typeface="微软雅黑" panose="020B0503020204020204" pitchFamily="34" charset="-122"/>
              </a:endParaRPr>
            </a:p>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查看自己本月、本周、本日的排班情况</a:t>
              </a:r>
              <a:endParaRPr lang="en-US" altLang="zh-CN" sz="1400" dirty="0">
                <a:latin typeface="微软雅黑" panose="020B0503020204020204" pitchFamily="34" charset="-122"/>
                <a:ea typeface="微软雅黑" panose="020B0503020204020204" pitchFamily="34" charset="-122"/>
              </a:endParaRPr>
            </a:p>
            <a:p>
              <a:pPr fontAlgn="auto">
                <a:spcBef>
                  <a:spcPts val="0"/>
                </a:spcBef>
                <a:spcAft>
                  <a:spcPts val="0"/>
                </a:spcAft>
                <a:defRPr/>
              </a:pPr>
              <a:endParaRPr lang="zh-CN" altLang="en-US" sz="1400" dirty="0">
                <a:latin typeface="微软雅黑" panose="020B0503020204020204" pitchFamily="34" charset="-122"/>
                <a:ea typeface="微软雅黑" panose="020B0503020204020204" pitchFamily="34" charset="-122"/>
              </a:endParaRPr>
            </a:p>
          </p:txBody>
        </p:sp>
        <p:sp>
          <p:nvSpPr>
            <p:cNvPr id="110" name="TextBox 1"/>
            <p:cNvSpPr txBox="1">
              <a:spLocks noChangeArrowheads="1"/>
            </p:cNvSpPr>
            <p:nvPr/>
          </p:nvSpPr>
          <p:spPr bwMode="auto">
            <a:xfrm>
              <a:off x="180975" y="4724688"/>
              <a:ext cx="2723059" cy="631386"/>
            </a:xfrm>
            <a:prstGeom prst="rect">
              <a:avLst/>
            </a:prstGeom>
            <a:noFill/>
            <a:ln w="9525">
              <a:noFill/>
              <a:miter lim="800000"/>
              <a:headEnd/>
              <a:tailEnd/>
            </a:ln>
          </p:spPr>
          <p:txBody>
            <a:bodyPr lIns="91428" tIns="45714" rIns="91428" bIns="45714">
              <a:spAutoFit/>
            </a:bodyPr>
            <a:lstStyle/>
            <a:p>
              <a:pPr marL="342900" fontAlgn="auto">
                <a:lnSpc>
                  <a:spcPct val="150000"/>
                </a:lnSpc>
                <a:spcBef>
                  <a:spcPts val="0"/>
                </a:spcBef>
                <a:spcAft>
                  <a:spcPts val="0"/>
                </a:spcAft>
                <a:buSzPct val="100000"/>
                <a:defRPr/>
              </a:pPr>
              <a:endParaRPr lang="en-US" altLang="zh-CN" sz="1400" b="1" dirty="0">
                <a:latin typeface="华文中宋" pitchFamily="2" charset="-122"/>
                <a:ea typeface="华文中宋" pitchFamily="2" charset="-122"/>
                <a:sym typeface="Arial" pitchFamily="34" charset="0"/>
              </a:endParaRPr>
            </a:p>
            <a:p>
              <a:pPr fontAlgn="auto">
                <a:spcBef>
                  <a:spcPts val="0"/>
                </a:spcBef>
                <a:spcAft>
                  <a:spcPts val="0"/>
                </a:spcAft>
                <a:defRPr/>
              </a:pPr>
              <a:endParaRPr lang="zh-CN" altLang="en-US" sz="1400" dirty="0">
                <a:latin typeface="微软雅黑" panose="020B0503020204020204" pitchFamily="34" charset="-122"/>
                <a:ea typeface="微软雅黑" panose="020B0503020204020204" pitchFamily="34" charset="-122"/>
              </a:endParaRPr>
            </a:p>
          </p:txBody>
        </p:sp>
      </p:grpSp>
      <p:grpSp>
        <p:nvGrpSpPr>
          <p:cNvPr id="91144" name="组合 5"/>
          <p:cNvGrpSpPr>
            <a:grpSpLocks/>
          </p:cNvGrpSpPr>
          <p:nvPr/>
        </p:nvGrpSpPr>
        <p:grpSpPr bwMode="auto">
          <a:xfrm>
            <a:off x="138113" y="1989138"/>
            <a:ext cx="2809875" cy="2446337"/>
            <a:chOff x="180975" y="2636912"/>
            <a:chExt cx="2810388" cy="2447111"/>
          </a:xfrm>
        </p:grpSpPr>
        <p:grpSp>
          <p:nvGrpSpPr>
            <p:cNvPr id="91193" name="组合 1"/>
            <p:cNvGrpSpPr>
              <a:grpSpLocks/>
            </p:cNvGrpSpPr>
            <p:nvPr/>
          </p:nvGrpSpPr>
          <p:grpSpPr bwMode="auto">
            <a:xfrm>
              <a:off x="1115616" y="2636912"/>
              <a:ext cx="1104862" cy="1039132"/>
              <a:chOff x="1115616" y="2636912"/>
              <a:chExt cx="1104862" cy="1039132"/>
            </a:xfrm>
          </p:grpSpPr>
          <p:grpSp>
            <p:nvGrpSpPr>
              <p:cNvPr id="91198" name="组合 85"/>
              <p:cNvGrpSpPr>
                <a:grpSpLocks/>
              </p:cNvGrpSpPr>
              <p:nvPr/>
            </p:nvGrpSpPr>
            <p:grpSpPr bwMode="auto">
              <a:xfrm>
                <a:off x="1115616" y="2636912"/>
                <a:ext cx="1104862" cy="1039132"/>
                <a:chOff x="4427114" y="2787774"/>
                <a:chExt cx="1225006" cy="1152128"/>
              </a:xfrm>
            </p:grpSpPr>
            <p:sp>
              <p:nvSpPr>
                <p:cNvPr id="87" name="椭圆 86"/>
                <p:cNvSpPr/>
                <p:nvPr/>
              </p:nvSpPr>
              <p:spPr>
                <a:xfrm>
                  <a:off x="4610829" y="2787774"/>
                  <a:ext cx="857339" cy="857452"/>
                </a:xfrm>
                <a:prstGeom prst="ellipse">
                  <a:avLst/>
                </a:prstGeom>
                <a:solidFill>
                  <a:srgbClr val="FF6600">
                    <a:alpha val="69804"/>
                  </a:srgb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p>
              </p:txBody>
            </p:sp>
            <p:sp>
              <p:nvSpPr>
                <p:cNvPr id="89" name="圆角矩形 88"/>
                <p:cNvSpPr/>
                <p:nvPr/>
              </p:nvSpPr>
              <p:spPr>
                <a:xfrm>
                  <a:off x="4427743" y="3514936"/>
                  <a:ext cx="1223512" cy="424325"/>
                </a:xfrm>
                <a:prstGeom prst="roundRect">
                  <a:avLst>
                    <a:gd name="adj" fmla="val 50000"/>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400" b="1" dirty="0">
                      <a:solidFill>
                        <a:schemeClr val="bg1"/>
                      </a:solidFill>
                      <a:latin typeface="微软雅黑" panose="020B0503020204020204" pitchFamily="34" charset="-122"/>
                      <a:ea typeface="微软雅黑" panose="020B0503020204020204" pitchFamily="34" charset="-122"/>
                    </a:rPr>
                    <a:t>企业老板</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pic>
            <p:nvPicPr>
              <p:cNvPr id="90" name="Picture 5"/>
              <p:cNvPicPr>
                <a:picLocks noChangeAspect="1" noChangeArrowheads="1"/>
              </p:cNvPicPr>
              <p:nvPr/>
            </p:nvPicPr>
            <p:blipFill>
              <a:blip r:embed="rId2" cstate="print"/>
              <a:srcRect r="6110"/>
              <a:stretch>
                <a:fillRect/>
              </a:stretch>
            </p:blipFill>
            <p:spPr bwMode="auto">
              <a:xfrm>
                <a:off x="1367655" y="2650551"/>
                <a:ext cx="672032" cy="671266"/>
              </a:xfrm>
              <a:prstGeom prst="ellipse">
                <a:avLst/>
              </a:prstGeom>
              <a:solidFill>
                <a:srgbClr val="FF6600"/>
              </a:solidFill>
              <a:ln w="9525">
                <a:noFill/>
                <a:miter lim="800000"/>
                <a:headEnd/>
                <a:tailEnd/>
              </a:ln>
            </p:spPr>
          </p:pic>
        </p:grpSp>
        <p:grpSp>
          <p:nvGrpSpPr>
            <p:cNvPr id="91194" name="组合 110"/>
            <p:cNvGrpSpPr>
              <a:grpSpLocks/>
            </p:cNvGrpSpPr>
            <p:nvPr/>
          </p:nvGrpSpPr>
          <p:grpSpPr bwMode="auto">
            <a:xfrm>
              <a:off x="180975" y="3776022"/>
              <a:ext cx="2810388" cy="1308001"/>
              <a:chOff x="180975" y="3776022"/>
              <a:chExt cx="2810388" cy="1308001"/>
            </a:xfrm>
          </p:grpSpPr>
          <p:sp>
            <p:nvSpPr>
              <p:cNvPr id="112" name="圆角矩形 111"/>
              <p:cNvSpPr/>
              <p:nvPr/>
            </p:nvSpPr>
            <p:spPr>
              <a:xfrm>
                <a:off x="309585" y="3775509"/>
                <a:ext cx="2681778" cy="1210058"/>
              </a:xfrm>
              <a:prstGeom prst="round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fontAlgn="auto">
                  <a:spcBef>
                    <a:spcPts val="0"/>
                  </a:spcBef>
                  <a:spcAft>
                    <a:spcPts val="0"/>
                  </a:spcAft>
                  <a:defRPr/>
                </a:pPr>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13" name="TextBox 1"/>
              <p:cNvSpPr txBox="1">
                <a:spLocks noChangeArrowheads="1"/>
              </p:cNvSpPr>
              <p:nvPr/>
            </p:nvSpPr>
            <p:spPr bwMode="auto">
              <a:xfrm>
                <a:off x="466777" y="3913666"/>
                <a:ext cx="2402326" cy="1170357"/>
              </a:xfrm>
              <a:prstGeom prst="rect">
                <a:avLst/>
              </a:prstGeom>
              <a:noFill/>
              <a:ln w="9525">
                <a:noFill/>
                <a:miter lim="800000"/>
                <a:headEnd/>
                <a:tailEnd/>
              </a:ln>
            </p:spPr>
            <p:txBody>
              <a:bodyPr lIns="91428" tIns="45714" rIns="91428" bIns="45714">
                <a:spAutoFit/>
              </a:bodyPr>
              <a:lstStyle/>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查看当天产能数据、财务报表</a:t>
                </a:r>
                <a:endParaRPr lang="en-US" altLang="zh-CN" sz="1400" dirty="0">
                  <a:latin typeface="微软雅黑" panose="020B0503020204020204" pitchFamily="34" charset="-122"/>
                  <a:ea typeface="微软雅黑" panose="020B0503020204020204" pitchFamily="34" charset="-122"/>
                </a:endParaRPr>
              </a:p>
              <a:p>
                <a:pPr marL="285750" indent="-285750" fontAlgn="auto">
                  <a:spcBef>
                    <a:spcPts val="0"/>
                  </a:spcBef>
                  <a:spcAft>
                    <a:spcPts val="0"/>
                  </a:spcAft>
                  <a:buFont typeface="Wingdings" pitchFamily="2" charset="2"/>
                  <a:buChar char="l"/>
                  <a:defRPr/>
                </a:pPr>
                <a:r>
                  <a:rPr lang="zh-CN" altLang="en-US" sz="1400" dirty="0">
                    <a:latin typeface="微软雅黑" panose="020B0503020204020204" pitchFamily="34" charset="-122"/>
                    <a:ea typeface="微软雅黑" panose="020B0503020204020204" pitchFamily="34" charset="-122"/>
                  </a:rPr>
                  <a:t>查看当天生产流水线员工安排</a:t>
                </a:r>
                <a:endParaRPr lang="en-US" altLang="zh-CN" sz="1400" dirty="0">
                  <a:latin typeface="微软雅黑" panose="020B0503020204020204" pitchFamily="34" charset="-122"/>
                  <a:ea typeface="微软雅黑" panose="020B0503020204020204" pitchFamily="34" charset="-122"/>
                </a:endParaRPr>
              </a:p>
              <a:p>
                <a:pPr fontAlgn="auto">
                  <a:spcBef>
                    <a:spcPts val="0"/>
                  </a:spcBef>
                  <a:spcAft>
                    <a:spcPts val="0"/>
                  </a:spcAft>
                  <a:defRPr/>
                </a:pPr>
                <a:endParaRPr lang="zh-CN" altLang="en-US" sz="1400" dirty="0">
                  <a:latin typeface="微软雅黑" panose="020B0503020204020204" pitchFamily="34" charset="-122"/>
                  <a:ea typeface="微软雅黑" panose="020B0503020204020204" pitchFamily="34" charset="-122"/>
                </a:endParaRPr>
              </a:p>
            </p:txBody>
          </p:sp>
          <p:sp>
            <p:nvSpPr>
              <p:cNvPr id="91197" name="TextBox 1"/>
              <p:cNvSpPr txBox="1">
                <a:spLocks noChangeArrowheads="1"/>
              </p:cNvSpPr>
              <p:nvPr/>
            </p:nvSpPr>
            <p:spPr bwMode="auto">
              <a:xfrm>
                <a:off x="180975" y="4725144"/>
                <a:ext cx="2723478" cy="307764"/>
              </a:xfrm>
              <a:prstGeom prst="rect">
                <a:avLst/>
              </a:prstGeom>
              <a:noFill/>
              <a:ln w="9525">
                <a:noFill/>
                <a:miter lim="800000"/>
                <a:headEnd/>
                <a:tailEnd/>
              </a:ln>
            </p:spPr>
            <p:txBody>
              <a:bodyPr lIns="91428" tIns="45714" rIns="91428" bIns="45714">
                <a:spAutoFit/>
              </a:bodyPr>
              <a:lstStyle/>
              <a:p>
                <a:endParaRPr lang="zh-CN" altLang="en-US" sz="1400">
                  <a:latin typeface="微软雅黑" pitchFamily="34" charset="-122"/>
                  <a:ea typeface="微软雅黑" pitchFamily="34" charset="-122"/>
                </a:endParaRPr>
              </a:p>
            </p:txBody>
          </p:sp>
        </p:grpSp>
      </p:grpSp>
      <p:grpSp>
        <p:nvGrpSpPr>
          <p:cNvPr id="91145" name="组合 89"/>
          <p:cNvGrpSpPr>
            <a:grpSpLocks/>
          </p:cNvGrpSpPr>
          <p:nvPr/>
        </p:nvGrpSpPr>
        <p:grpSpPr bwMode="auto">
          <a:xfrm>
            <a:off x="793750" y="4319588"/>
            <a:ext cx="12720638" cy="2435225"/>
            <a:chOff x="-3001901" y="589085"/>
            <a:chExt cx="8252535" cy="1554974"/>
          </a:xfrm>
        </p:grpSpPr>
        <p:sp>
          <p:nvSpPr>
            <p:cNvPr id="91146" name="矩形 3"/>
            <p:cNvSpPr>
              <a:spLocks noChangeArrowheads="1"/>
            </p:cNvSpPr>
            <p:nvPr/>
          </p:nvSpPr>
          <p:spPr bwMode="auto">
            <a:xfrm>
              <a:off x="791930" y="703535"/>
              <a:ext cx="865046" cy="215926"/>
            </a:xfrm>
            <a:prstGeom prst="rect">
              <a:avLst/>
            </a:prstGeom>
            <a:solidFill>
              <a:srgbClr val="4BACC6"/>
            </a:solidFill>
            <a:ln w="9525">
              <a:noFill/>
              <a:miter lim="800000"/>
              <a:headEnd/>
              <a:tailEnd/>
            </a:ln>
          </p:spPr>
          <p:txBody>
            <a:bodyPr anchor="ctr"/>
            <a:lstStyle/>
            <a:p>
              <a:pPr algn="ctr"/>
              <a:r>
                <a:rPr lang="zh-CN" altLang="en-US" sz="1200" b="1">
                  <a:solidFill>
                    <a:srgbClr val="FFFFFF"/>
                  </a:solidFill>
                  <a:latin typeface="华文中宋"/>
                  <a:ea typeface="华文中宋"/>
                  <a:cs typeface="华文中宋"/>
                </a:rPr>
                <a:t>自助服务</a:t>
              </a:r>
            </a:p>
          </p:txBody>
        </p:sp>
        <p:sp>
          <p:nvSpPr>
            <p:cNvPr id="91147" name="矩形 4"/>
            <p:cNvSpPr>
              <a:spLocks noChangeArrowheads="1"/>
            </p:cNvSpPr>
            <p:nvPr/>
          </p:nvSpPr>
          <p:spPr bwMode="auto">
            <a:xfrm>
              <a:off x="-2941906" y="697171"/>
              <a:ext cx="936103" cy="215926"/>
            </a:xfrm>
            <a:prstGeom prst="rect">
              <a:avLst/>
            </a:prstGeom>
            <a:solidFill>
              <a:srgbClr val="9BBB59"/>
            </a:solidFill>
            <a:ln w="9525">
              <a:noFill/>
              <a:miter lim="800000"/>
              <a:headEnd/>
              <a:tailEnd/>
            </a:ln>
          </p:spPr>
          <p:txBody>
            <a:bodyPr anchor="ctr"/>
            <a:lstStyle/>
            <a:p>
              <a:pPr algn="ctr"/>
              <a:r>
                <a:rPr lang="zh-CN" altLang="en-US" sz="1200" b="1">
                  <a:solidFill>
                    <a:srgbClr val="FFFFFF"/>
                  </a:solidFill>
                  <a:latin typeface="华文中宋"/>
                  <a:ea typeface="华文中宋"/>
                  <a:cs typeface="华文中宋"/>
                </a:rPr>
                <a:t>工资管理</a:t>
              </a:r>
            </a:p>
          </p:txBody>
        </p:sp>
        <p:sp>
          <p:nvSpPr>
            <p:cNvPr id="91148" name="矩形 5"/>
            <p:cNvSpPr>
              <a:spLocks noChangeArrowheads="1"/>
            </p:cNvSpPr>
            <p:nvPr/>
          </p:nvSpPr>
          <p:spPr bwMode="auto">
            <a:xfrm>
              <a:off x="-1063295" y="697170"/>
              <a:ext cx="936104" cy="215926"/>
            </a:xfrm>
            <a:prstGeom prst="rect">
              <a:avLst/>
            </a:prstGeom>
            <a:solidFill>
              <a:srgbClr val="F79646"/>
            </a:solidFill>
            <a:ln w="9525">
              <a:noFill/>
              <a:miter lim="800000"/>
              <a:headEnd/>
              <a:tailEnd/>
            </a:ln>
          </p:spPr>
          <p:txBody>
            <a:bodyPr anchor="ctr"/>
            <a:lstStyle/>
            <a:p>
              <a:pPr algn="ctr"/>
              <a:r>
                <a:rPr lang="zh-CN" altLang="en-US" sz="1200" b="1">
                  <a:solidFill>
                    <a:srgbClr val="FFFFFF"/>
                  </a:solidFill>
                  <a:latin typeface="华文中宋"/>
                  <a:ea typeface="华文中宋"/>
                  <a:cs typeface="华文中宋"/>
                </a:rPr>
                <a:t>计件管理</a:t>
              </a:r>
            </a:p>
          </p:txBody>
        </p:sp>
        <p:sp>
          <p:nvSpPr>
            <p:cNvPr id="91149" name="矩形 6"/>
            <p:cNvSpPr>
              <a:spLocks noChangeArrowheads="1"/>
            </p:cNvSpPr>
            <p:nvPr/>
          </p:nvSpPr>
          <p:spPr bwMode="auto">
            <a:xfrm rot="5400000">
              <a:off x="287127" y="1423072"/>
              <a:ext cx="755236" cy="287319"/>
            </a:xfrm>
            <a:prstGeom prst="rect">
              <a:avLst/>
            </a:prstGeom>
            <a:solidFill>
              <a:srgbClr val="4BACC6"/>
            </a:solidFill>
            <a:ln w="25400">
              <a:solidFill>
                <a:srgbClr val="FF0000"/>
              </a:solid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50" name="矩形 7"/>
            <p:cNvSpPr>
              <a:spLocks noChangeArrowheads="1"/>
            </p:cNvSpPr>
            <p:nvPr/>
          </p:nvSpPr>
          <p:spPr bwMode="auto">
            <a:xfrm rot="5400000">
              <a:off x="675368" y="1423073"/>
              <a:ext cx="755236" cy="287319"/>
            </a:xfrm>
            <a:prstGeom prst="rect">
              <a:avLst/>
            </a:prstGeom>
            <a:solidFill>
              <a:srgbClr val="4BACC6"/>
            </a:solidFill>
            <a:ln w="25400">
              <a:solidFill>
                <a:srgbClr val="FF0000"/>
              </a:solid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grpSp>
          <p:nvGrpSpPr>
            <p:cNvPr id="91151" name="组合 32"/>
            <p:cNvGrpSpPr>
              <a:grpSpLocks/>
            </p:cNvGrpSpPr>
            <p:nvPr/>
          </p:nvGrpSpPr>
          <p:grpSpPr bwMode="auto">
            <a:xfrm>
              <a:off x="1247771" y="1189115"/>
              <a:ext cx="360804" cy="893684"/>
              <a:chOff x="0" y="-1"/>
              <a:chExt cx="360422" cy="981024"/>
            </a:xfrm>
          </p:grpSpPr>
          <p:sp>
            <p:nvSpPr>
              <p:cNvPr id="91190" name="矩形 9"/>
              <p:cNvSpPr>
                <a:spLocks noChangeArrowheads="1"/>
              </p:cNvSpPr>
              <p:nvPr/>
            </p:nvSpPr>
            <p:spPr bwMode="auto">
              <a:xfrm rot="5400000">
                <a:off x="-199194" y="270543"/>
                <a:ext cx="830159" cy="289072"/>
              </a:xfrm>
              <a:prstGeom prst="rect">
                <a:avLst/>
              </a:prstGeom>
              <a:solidFill>
                <a:srgbClr val="4BACC6"/>
              </a:solidFill>
              <a:ln w="9525">
                <a:no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91" name="TextBox 34"/>
              <p:cNvSpPr txBox="1">
                <a:spLocks noChangeArrowheads="1"/>
              </p:cNvSpPr>
              <p:nvPr/>
            </p:nvSpPr>
            <p:spPr bwMode="auto">
              <a:xfrm>
                <a:off x="88172" y="139208"/>
                <a:ext cx="239334" cy="841815"/>
              </a:xfrm>
              <a:prstGeom prst="rect">
                <a:avLst/>
              </a:prstGeom>
              <a:noFill/>
              <a:ln w="9525">
                <a:noFill/>
                <a:miter lim="800000"/>
                <a:headEnd/>
                <a:tailEnd/>
              </a:ln>
            </p:spPr>
            <p:txBody>
              <a:bodyPr vert="eaVert">
                <a:spAutoFit/>
              </a:bodyPr>
              <a:lstStyle/>
              <a:p>
                <a:r>
                  <a:rPr lang="zh-CN" altLang="en-US" sz="1200" b="1">
                    <a:solidFill>
                      <a:schemeClr val="bg1"/>
                    </a:solidFill>
                    <a:latin typeface="华文中宋"/>
                    <a:ea typeface="华文中宋"/>
                    <a:cs typeface="华文中宋"/>
                  </a:rPr>
                  <a:t>我的排班</a:t>
                </a:r>
              </a:p>
            </p:txBody>
          </p:sp>
          <p:sp>
            <p:nvSpPr>
              <p:cNvPr id="91192" name="TextBox 35"/>
              <p:cNvSpPr txBox="1">
                <a:spLocks noChangeArrowheads="1"/>
              </p:cNvSpPr>
              <p:nvPr/>
            </p:nvSpPr>
            <p:spPr bwMode="auto">
              <a:xfrm>
                <a:off x="0" y="71920"/>
                <a:ext cx="119709" cy="194172"/>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grpSp>
          <p:nvGrpSpPr>
            <p:cNvPr id="91152" name="组合 44"/>
            <p:cNvGrpSpPr>
              <a:grpSpLocks/>
            </p:cNvGrpSpPr>
            <p:nvPr/>
          </p:nvGrpSpPr>
          <p:grpSpPr bwMode="auto">
            <a:xfrm>
              <a:off x="1989139" y="1243048"/>
              <a:ext cx="327951" cy="570782"/>
              <a:chOff x="0" y="71903"/>
              <a:chExt cx="328465" cy="760971"/>
            </a:xfrm>
          </p:grpSpPr>
          <p:sp>
            <p:nvSpPr>
              <p:cNvPr id="91188" name="TextBox 46"/>
              <p:cNvSpPr txBox="1">
                <a:spLocks noChangeArrowheads="1"/>
              </p:cNvSpPr>
              <p:nvPr/>
            </p:nvSpPr>
            <p:spPr bwMode="auto">
              <a:xfrm>
                <a:off x="88503" y="71904"/>
                <a:ext cx="239962" cy="760970"/>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计件工资</a:t>
                </a:r>
              </a:p>
            </p:txBody>
          </p:sp>
          <p:sp>
            <p:nvSpPr>
              <p:cNvPr id="91189" name="TextBox 47"/>
              <p:cNvSpPr txBox="1">
                <a:spLocks noChangeArrowheads="1"/>
              </p:cNvSpPr>
              <p:nvPr/>
            </p:nvSpPr>
            <p:spPr bwMode="auto">
              <a:xfrm>
                <a:off x="0" y="71903"/>
                <a:ext cx="120023" cy="235824"/>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grpSp>
          <p:nvGrpSpPr>
            <p:cNvPr id="91153" name="组合 56"/>
            <p:cNvGrpSpPr>
              <a:grpSpLocks/>
            </p:cNvGrpSpPr>
            <p:nvPr/>
          </p:nvGrpSpPr>
          <p:grpSpPr bwMode="auto">
            <a:xfrm>
              <a:off x="-3001901" y="1205336"/>
              <a:ext cx="8252535" cy="755237"/>
              <a:chOff x="-8145471" y="10812"/>
              <a:chExt cx="8265495" cy="1006886"/>
            </a:xfrm>
          </p:grpSpPr>
          <p:sp>
            <p:nvSpPr>
              <p:cNvPr id="91185" name="矩形 17"/>
              <p:cNvSpPr>
                <a:spLocks noChangeArrowheads="1"/>
              </p:cNvSpPr>
              <p:nvPr/>
            </p:nvSpPr>
            <p:spPr bwMode="auto">
              <a:xfrm rot="5400000">
                <a:off x="-8504513" y="369854"/>
                <a:ext cx="1006886" cy="288802"/>
              </a:xfrm>
              <a:prstGeom prst="rect">
                <a:avLst/>
              </a:prstGeom>
              <a:solidFill>
                <a:srgbClr val="9BBB59"/>
              </a:solidFill>
              <a:ln w="9525">
                <a:no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86" name="TextBox 58"/>
              <p:cNvSpPr txBox="1">
                <a:spLocks noChangeArrowheads="1"/>
              </p:cNvSpPr>
              <p:nvPr/>
            </p:nvSpPr>
            <p:spPr bwMode="auto">
              <a:xfrm>
                <a:off x="-8121052" y="122957"/>
                <a:ext cx="239963" cy="760968"/>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生产效能</a:t>
                </a:r>
              </a:p>
            </p:txBody>
          </p:sp>
          <p:sp>
            <p:nvSpPr>
              <p:cNvPr id="91187" name="TextBox 59"/>
              <p:cNvSpPr txBox="1">
                <a:spLocks noChangeArrowheads="1"/>
              </p:cNvSpPr>
              <p:nvPr/>
            </p:nvSpPr>
            <p:spPr bwMode="auto">
              <a:xfrm>
                <a:off x="0" y="71674"/>
                <a:ext cx="120024" cy="235824"/>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grpSp>
          <p:nvGrpSpPr>
            <p:cNvPr id="91154" name="组合 60"/>
            <p:cNvGrpSpPr>
              <a:grpSpLocks/>
            </p:cNvGrpSpPr>
            <p:nvPr/>
          </p:nvGrpSpPr>
          <p:grpSpPr bwMode="auto">
            <a:xfrm>
              <a:off x="-2218775" y="1189116"/>
              <a:ext cx="6675660" cy="755237"/>
              <a:chOff x="-6566108" y="-10813"/>
              <a:chExt cx="6686132" cy="1006883"/>
            </a:xfrm>
          </p:grpSpPr>
          <p:sp>
            <p:nvSpPr>
              <p:cNvPr id="91182" name="矩形 21"/>
              <p:cNvSpPr>
                <a:spLocks noChangeArrowheads="1"/>
              </p:cNvSpPr>
              <p:nvPr/>
            </p:nvSpPr>
            <p:spPr bwMode="auto">
              <a:xfrm rot="5400000">
                <a:off x="-6925149" y="348228"/>
                <a:ext cx="1006883" cy="288801"/>
              </a:xfrm>
              <a:prstGeom prst="rect">
                <a:avLst/>
              </a:prstGeom>
              <a:solidFill>
                <a:srgbClr val="9BBB59"/>
              </a:solidFill>
              <a:ln w="9525">
                <a:no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83" name="TextBox 62"/>
              <p:cNvSpPr txBox="1">
                <a:spLocks noChangeArrowheads="1"/>
              </p:cNvSpPr>
              <p:nvPr/>
            </p:nvSpPr>
            <p:spPr bwMode="auto">
              <a:xfrm>
                <a:off x="-6535698" y="122451"/>
                <a:ext cx="239963" cy="760967"/>
              </a:xfrm>
              <a:prstGeom prst="rect">
                <a:avLst/>
              </a:prstGeom>
              <a:noFill/>
              <a:ln w="9525">
                <a:noFill/>
                <a:miter lim="800000"/>
                <a:headEnd/>
                <a:tailEnd/>
              </a:ln>
            </p:spPr>
            <p:txBody>
              <a:bodyPr vert="eaVert" wrap="none">
                <a:spAutoFit/>
              </a:bodyPr>
              <a:lstStyle/>
              <a:p>
                <a:pPr algn="ctr"/>
                <a:r>
                  <a:rPr lang="zh-CN" altLang="en-US" sz="1200" b="1">
                    <a:solidFill>
                      <a:schemeClr val="bg1"/>
                    </a:solidFill>
                    <a:latin typeface="华文中宋"/>
                    <a:ea typeface="华文中宋"/>
                    <a:cs typeface="华文中宋"/>
                  </a:rPr>
                  <a:t>财务报表</a:t>
                </a:r>
              </a:p>
            </p:txBody>
          </p:sp>
          <p:sp>
            <p:nvSpPr>
              <p:cNvPr id="91184" name="TextBox 63"/>
              <p:cNvSpPr txBox="1">
                <a:spLocks noChangeArrowheads="1"/>
              </p:cNvSpPr>
              <p:nvPr/>
            </p:nvSpPr>
            <p:spPr bwMode="auto">
              <a:xfrm>
                <a:off x="0" y="71670"/>
                <a:ext cx="120024" cy="235823"/>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cxnSp>
          <p:nvCxnSpPr>
            <p:cNvPr id="91155" name="直接连接符 29"/>
            <p:cNvCxnSpPr>
              <a:cxnSpLocks noChangeShapeType="1"/>
              <a:stCxn id="91146" idx="2"/>
              <a:endCxn id="91149" idx="1"/>
            </p:cNvCxnSpPr>
            <p:nvPr/>
          </p:nvCxnSpPr>
          <p:spPr bwMode="auto">
            <a:xfrm flipH="1">
              <a:off x="665262" y="919462"/>
              <a:ext cx="560220" cy="269655"/>
            </a:xfrm>
            <a:prstGeom prst="line">
              <a:avLst/>
            </a:prstGeom>
            <a:noFill/>
            <a:ln w="15240">
              <a:solidFill>
                <a:schemeClr val="tx2"/>
              </a:solidFill>
              <a:round/>
              <a:headEnd/>
              <a:tailEnd/>
            </a:ln>
          </p:spPr>
        </p:cxnSp>
        <p:cxnSp>
          <p:nvCxnSpPr>
            <p:cNvPr id="91156" name="直接连接符 30"/>
            <p:cNvCxnSpPr>
              <a:cxnSpLocks noChangeShapeType="1"/>
              <a:stCxn id="91150" idx="1"/>
              <a:endCxn id="91146" idx="2"/>
            </p:cNvCxnSpPr>
            <p:nvPr/>
          </p:nvCxnSpPr>
          <p:spPr bwMode="auto">
            <a:xfrm flipV="1">
              <a:off x="1054533" y="919462"/>
              <a:ext cx="170950" cy="269655"/>
            </a:xfrm>
            <a:prstGeom prst="line">
              <a:avLst/>
            </a:prstGeom>
            <a:noFill/>
            <a:ln w="15240">
              <a:solidFill>
                <a:schemeClr val="tx2"/>
              </a:solidFill>
              <a:round/>
              <a:headEnd/>
              <a:tailEnd/>
            </a:ln>
          </p:spPr>
        </p:cxnSp>
        <p:cxnSp>
          <p:nvCxnSpPr>
            <p:cNvPr id="91157" name="直接连接符 31"/>
            <p:cNvCxnSpPr>
              <a:cxnSpLocks noChangeShapeType="1"/>
              <a:stCxn id="91146" idx="2"/>
            </p:cNvCxnSpPr>
            <p:nvPr/>
          </p:nvCxnSpPr>
          <p:spPr bwMode="auto">
            <a:xfrm>
              <a:off x="1225482" y="919462"/>
              <a:ext cx="237888" cy="269655"/>
            </a:xfrm>
            <a:prstGeom prst="line">
              <a:avLst/>
            </a:prstGeom>
            <a:noFill/>
            <a:ln w="15240">
              <a:solidFill>
                <a:schemeClr val="tx2"/>
              </a:solidFill>
              <a:round/>
              <a:headEnd/>
              <a:tailEnd/>
            </a:ln>
          </p:spPr>
        </p:cxnSp>
        <p:cxnSp>
          <p:nvCxnSpPr>
            <p:cNvPr id="91158" name="直接连接符 33"/>
            <p:cNvCxnSpPr>
              <a:cxnSpLocks noChangeShapeType="1"/>
              <a:endCxn id="91148" idx="2"/>
            </p:cNvCxnSpPr>
            <p:nvPr/>
          </p:nvCxnSpPr>
          <p:spPr bwMode="auto">
            <a:xfrm flipV="1">
              <a:off x="-986059" y="913097"/>
              <a:ext cx="390300" cy="274724"/>
            </a:xfrm>
            <a:prstGeom prst="line">
              <a:avLst/>
            </a:prstGeom>
            <a:noFill/>
            <a:ln w="15240">
              <a:solidFill>
                <a:schemeClr val="tx2"/>
              </a:solidFill>
              <a:round/>
              <a:headEnd/>
              <a:tailEnd/>
            </a:ln>
          </p:spPr>
        </p:cxnSp>
        <p:cxnSp>
          <p:nvCxnSpPr>
            <p:cNvPr id="91159" name="直接连接符 35"/>
            <p:cNvCxnSpPr>
              <a:cxnSpLocks noChangeShapeType="1"/>
              <a:stCxn id="91147" idx="2"/>
            </p:cNvCxnSpPr>
            <p:nvPr/>
          </p:nvCxnSpPr>
          <p:spPr bwMode="auto">
            <a:xfrm flipH="1">
              <a:off x="-2798762" y="913098"/>
              <a:ext cx="325422" cy="277765"/>
            </a:xfrm>
            <a:prstGeom prst="line">
              <a:avLst/>
            </a:prstGeom>
            <a:noFill/>
            <a:ln w="15240">
              <a:solidFill>
                <a:schemeClr val="tx2"/>
              </a:solidFill>
              <a:round/>
              <a:headEnd/>
              <a:tailEnd/>
            </a:ln>
          </p:spPr>
        </p:cxnSp>
        <p:cxnSp>
          <p:nvCxnSpPr>
            <p:cNvPr id="91160" name="直接连接符 36"/>
            <p:cNvCxnSpPr>
              <a:cxnSpLocks noChangeShapeType="1"/>
              <a:stCxn id="91147" idx="2"/>
            </p:cNvCxnSpPr>
            <p:nvPr/>
          </p:nvCxnSpPr>
          <p:spPr bwMode="auto">
            <a:xfrm>
              <a:off x="-2473340" y="913098"/>
              <a:ext cx="467537" cy="277765"/>
            </a:xfrm>
            <a:prstGeom prst="line">
              <a:avLst/>
            </a:prstGeom>
            <a:noFill/>
            <a:ln w="15240">
              <a:solidFill>
                <a:schemeClr val="tx2"/>
              </a:solidFill>
              <a:round/>
              <a:headEnd/>
              <a:tailEnd/>
            </a:ln>
          </p:spPr>
        </p:cxnSp>
        <p:cxnSp>
          <p:nvCxnSpPr>
            <p:cNvPr id="91161" name="直接连接符 45"/>
            <p:cNvCxnSpPr>
              <a:cxnSpLocks noChangeShapeType="1"/>
            </p:cNvCxnSpPr>
            <p:nvPr/>
          </p:nvCxnSpPr>
          <p:spPr bwMode="auto">
            <a:xfrm flipV="1">
              <a:off x="1224431" y="595065"/>
              <a:ext cx="0" cy="108470"/>
            </a:xfrm>
            <a:prstGeom prst="line">
              <a:avLst/>
            </a:prstGeom>
            <a:noFill/>
            <a:ln w="15240">
              <a:solidFill>
                <a:schemeClr val="tx2"/>
              </a:solidFill>
              <a:round/>
              <a:headEnd/>
              <a:tailEnd/>
            </a:ln>
          </p:spPr>
        </p:cxnSp>
        <p:cxnSp>
          <p:nvCxnSpPr>
            <p:cNvPr id="91162" name="直接连接符 46"/>
            <p:cNvCxnSpPr>
              <a:cxnSpLocks noChangeShapeType="1"/>
            </p:cNvCxnSpPr>
            <p:nvPr/>
          </p:nvCxnSpPr>
          <p:spPr bwMode="auto">
            <a:xfrm flipV="1">
              <a:off x="-584251" y="593493"/>
              <a:ext cx="0" cy="98610"/>
            </a:xfrm>
            <a:prstGeom prst="line">
              <a:avLst/>
            </a:prstGeom>
            <a:noFill/>
            <a:ln w="15240">
              <a:solidFill>
                <a:schemeClr val="tx2"/>
              </a:solidFill>
              <a:round/>
              <a:headEnd/>
              <a:tailEnd/>
            </a:ln>
          </p:spPr>
        </p:cxnSp>
        <p:cxnSp>
          <p:nvCxnSpPr>
            <p:cNvPr id="91163" name="直接连接符 47"/>
            <p:cNvCxnSpPr>
              <a:cxnSpLocks noChangeShapeType="1"/>
            </p:cNvCxnSpPr>
            <p:nvPr/>
          </p:nvCxnSpPr>
          <p:spPr bwMode="auto">
            <a:xfrm flipV="1">
              <a:off x="-2465806" y="589085"/>
              <a:ext cx="0" cy="108470"/>
            </a:xfrm>
            <a:prstGeom prst="line">
              <a:avLst/>
            </a:prstGeom>
            <a:noFill/>
            <a:ln w="15240">
              <a:solidFill>
                <a:schemeClr val="tx2"/>
              </a:solidFill>
              <a:round/>
              <a:headEnd/>
              <a:tailEnd/>
            </a:ln>
          </p:spPr>
        </p:cxnSp>
        <p:sp>
          <p:nvSpPr>
            <p:cNvPr id="91164" name="TextBox 51"/>
            <p:cNvSpPr txBox="1">
              <a:spLocks noChangeArrowheads="1"/>
            </p:cNvSpPr>
            <p:nvPr/>
          </p:nvSpPr>
          <p:spPr bwMode="auto">
            <a:xfrm>
              <a:off x="3579813" y="1247812"/>
              <a:ext cx="119835" cy="176885"/>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cxnSp>
          <p:nvCxnSpPr>
            <p:cNvPr id="91165" name="直接连接符 57"/>
            <p:cNvCxnSpPr>
              <a:cxnSpLocks noChangeShapeType="1"/>
              <a:endCxn id="91148" idx="2"/>
            </p:cNvCxnSpPr>
            <p:nvPr/>
          </p:nvCxnSpPr>
          <p:spPr bwMode="auto">
            <a:xfrm flipH="1" flipV="1">
              <a:off x="-595758" y="913097"/>
              <a:ext cx="418106" cy="274724"/>
            </a:xfrm>
            <a:prstGeom prst="line">
              <a:avLst/>
            </a:prstGeom>
            <a:noFill/>
            <a:ln w="15240">
              <a:solidFill>
                <a:schemeClr val="tx2"/>
              </a:solidFill>
              <a:round/>
              <a:headEnd/>
              <a:tailEnd/>
            </a:ln>
          </p:spPr>
        </p:cxnSp>
        <p:grpSp>
          <p:nvGrpSpPr>
            <p:cNvPr id="91166" name="组合 32"/>
            <p:cNvGrpSpPr>
              <a:grpSpLocks/>
            </p:cNvGrpSpPr>
            <p:nvPr/>
          </p:nvGrpSpPr>
          <p:grpSpPr bwMode="auto">
            <a:xfrm>
              <a:off x="1590666" y="1190131"/>
              <a:ext cx="360846" cy="756250"/>
              <a:chOff x="0" y="0"/>
              <a:chExt cx="359697" cy="830832"/>
            </a:xfrm>
          </p:grpSpPr>
          <p:sp>
            <p:nvSpPr>
              <p:cNvPr id="91179" name="矩形 60"/>
              <p:cNvSpPr>
                <a:spLocks noChangeArrowheads="1"/>
              </p:cNvSpPr>
              <p:nvPr/>
            </p:nvSpPr>
            <p:spPr bwMode="auto">
              <a:xfrm rot="5400000">
                <a:off x="-199956" y="271187"/>
                <a:ext cx="830832" cy="288458"/>
              </a:xfrm>
              <a:prstGeom prst="rect">
                <a:avLst/>
              </a:prstGeom>
              <a:solidFill>
                <a:srgbClr val="4BACC6"/>
              </a:solidFill>
              <a:ln w="9525">
                <a:no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80" name="TextBox 34"/>
              <p:cNvSpPr txBox="1">
                <a:spLocks noChangeArrowheads="1"/>
              </p:cNvSpPr>
              <p:nvPr/>
            </p:nvSpPr>
            <p:spPr bwMode="auto">
              <a:xfrm>
                <a:off x="77390" y="117961"/>
                <a:ext cx="238824" cy="627072"/>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个人资料</a:t>
                </a:r>
              </a:p>
            </p:txBody>
          </p:sp>
          <p:sp>
            <p:nvSpPr>
              <p:cNvPr id="91181" name="TextBox 35"/>
              <p:cNvSpPr txBox="1">
                <a:spLocks noChangeArrowheads="1"/>
              </p:cNvSpPr>
              <p:nvPr/>
            </p:nvSpPr>
            <p:spPr bwMode="auto">
              <a:xfrm>
                <a:off x="0" y="72552"/>
                <a:ext cx="119454" cy="194330"/>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cxnSp>
          <p:nvCxnSpPr>
            <p:cNvPr id="91167" name="直接连接符 63"/>
            <p:cNvCxnSpPr>
              <a:cxnSpLocks noChangeShapeType="1"/>
              <a:stCxn id="91146" idx="2"/>
            </p:cNvCxnSpPr>
            <p:nvPr/>
          </p:nvCxnSpPr>
          <p:spPr bwMode="auto">
            <a:xfrm>
              <a:off x="1225482" y="919462"/>
              <a:ext cx="580817" cy="270669"/>
            </a:xfrm>
            <a:prstGeom prst="line">
              <a:avLst/>
            </a:prstGeom>
            <a:noFill/>
            <a:ln w="15240">
              <a:solidFill>
                <a:schemeClr val="tx2"/>
              </a:solidFill>
              <a:round/>
              <a:headEnd/>
              <a:tailEnd/>
            </a:ln>
          </p:spPr>
        </p:cxnSp>
        <p:sp>
          <p:nvSpPr>
            <p:cNvPr id="91168" name="TextBox 34"/>
            <p:cNvSpPr txBox="1">
              <a:spLocks noChangeArrowheads="1"/>
            </p:cNvSpPr>
            <p:nvPr/>
          </p:nvSpPr>
          <p:spPr bwMode="auto">
            <a:xfrm>
              <a:off x="548225" y="1236243"/>
              <a:ext cx="239587" cy="570781"/>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我的工资</a:t>
              </a:r>
            </a:p>
          </p:txBody>
        </p:sp>
        <p:sp>
          <p:nvSpPr>
            <p:cNvPr id="91169" name="TextBox 34"/>
            <p:cNvSpPr txBox="1">
              <a:spLocks noChangeArrowheads="1"/>
            </p:cNvSpPr>
            <p:nvPr/>
          </p:nvSpPr>
          <p:spPr bwMode="auto">
            <a:xfrm>
              <a:off x="926835" y="1261409"/>
              <a:ext cx="239587" cy="882650"/>
            </a:xfrm>
            <a:prstGeom prst="rect">
              <a:avLst/>
            </a:prstGeom>
            <a:noFill/>
            <a:ln w="9525">
              <a:noFill/>
              <a:miter lim="800000"/>
              <a:headEnd/>
              <a:tailEnd/>
            </a:ln>
          </p:spPr>
          <p:txBody>
            <a:bodyPr vert="eaVert">
              <a:spAutoFit/>
            </a:bodyPr>
            <a:lstStyle/>
            <a:p>
              <a:r>
                <a:rPr lang="zh-CN" altLang="en-US" sz="1200" b="1">
                  <a:solidFill>
                    <a:schemeClr val="bg1"/>
                  </a:solidFill>
                  <a:latin typeface="华文中宋"/>
                  <a:ea typeface="华文中宋"/>
                  <a:cs typeface="华文中宋"/>
                </a:rPr>
                <a:t>我的计件</a:t>
              </a:r>
            </a:p>
          </p:txBody>
        </p:sp>
        <p:grpSp>
          <p:nvGrpSpPr>
            <p:cNvPr id="91170" name="组合 48"/>
            <p:cNvGrpSpPr>
              <a:grpSpLocks/>
            </p:cNvGrpSpPr>
            <p:nvPr/>
          </p:nvGrpSpPr>
          <p:grpSpPr bwMode="auto">
            <a:xfrm>
              <a:off x="-1129719" y="1186810"/>
              <a:ext cx="3641919" cy="755236"/>
              <a:chOff x="-3527598" y="-9832"/>
              <a:chExt cx="3647621" cy="1006885"/>
            </a:xfrm>
          </p:grpSpPr>
          <p:sp>
            <p:nvSpPr>
              <p:cNvPr id="91176" name="矩形 70"/>
              <p:cNvSpPr>
                <a:spLocks noChangeArrowheads="1"/>
              </p:cNvSpPr>
              <p:nvPr/>
            </p:nvSpPr>
            <p:spPr bwMode="auto">
              <a:xfrm rot="5400000">
                <a:off x="-3887156" y="349726"/>
                <a:ext cx="1006885" cy="287769"/>
              </a:xfrm>
              <a:prstGeom prst="rect">
                <a:avLst/>
              </a:prstGeom>
              <a:solidFill>
                <a:srgbClr val="F79646"/>
              </a:solidFill>
              <a:ln w="25400">
                <a:solidFill>
                  <a:srgbClr val="FF0000"/>
                </a:solid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77" name="TextBox 50"/>
              <p:cNvSpPr txBox="1">
                <a:spLocks noChangeArrowheads="1"/>
              </p:cNvSpPr>
              <p:nvPr/>
            </p:nvSpPr>
            <p:spPr bwMode="auto">
              <a:xfrm>
                <a:off x="-3503694" y="126508"/>
                <a:ext cx="239962" cy="760968"/>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班组排班</a:t>
                </a:r>
              </a:p>
            </p:txBody>
          </p:sp>
          <p:sp>
            <p:nvSpPr>
              <p:cNvPr id="91178" name="TextBox 51"/>
              <p:cNvSpPr txBox="1">
                <a:spLocks noChangeArrowheads="1"/>
              </p:cNvSpPr>
              <p:nvPr/>
            </p:nvSpPr>
            <p:spPr bwMode="auto">
              <a:xfrm>
                <a:off x="0" y="71496"/>
                <a:ext cx="120023" cy="235824"/>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grpSp>
          <p:nvGrpSpPr>
            <p:cNvPr id="91171" name="组合 48"/>
            <p:cNvGrpSpPr>
              <a:grpSpLocks/>
            </p:cNvGrpSpPr>
            <p:nvPr/>
          </p:nvGrpSpPr>
          <p:grpSpPr bwMode="auto">
            <a:xfrm>
              <a:off x="-322685" y="1185516"/>
              <a:ext cx="3268269" cy="755236"/>
              <a:chOff x="-3153369" y="-11564"/>
              <a:chExt cx="3273393" cy="1007560"/>
            </a:xfrm>
          </p:grpSpPr>
          <p:sp>
            <p:nvSpPr>
              <p:cNvPr id="91173" name="矩形 74"/>
              <p:cNvSpPr>
                <a:spLocks noChangeArrowheads="1"/>
              </p:cNvSpPr>
              <p:nvPr/>
            </p:nvSpPr>
            <p:spPr bwMode="auto">
              <a:xfrm rot="5400000">
                <a:off x="-3513264" y="348331"/>
                <a:ext cx="1007560" cy="287769"/>
              </a:xfrm>
              <a:prstGeom prst="rect">
                <a:avLst/>
              </a:prstGeom>
              <a:solidFill>
                <a:srgbClr val="F79646"/>
              </a:solidFill>
              <a:ln w="25400">
                <a:solidFill>
                  <a:srgbClr val="FF0000"/>
                </a:solidFill>
                <a:miter lim="800000"/>
                <a:headEnd/>
                <a:tailEnd/>
              </a:ln>
            </p:spPr>
            <p:txBody>
              <a:bodyPr anchor="ctr"/>
              <a:lstStyle/>
              <a:p>
                <a:pPr algn="ctr"/>
                <a:endParaRPr lang="zh-CN" altLang="en-US" sz="1200" b="1">
                  <a:solidFill>
                    <a:srgbClr val="FFFFFF"/>
                  </a:solidFill>
                  <a:latin typeface="华文中宋"/>
                  <a:ea typeface="华文中宋"/>
                  <a:cs typeface="华文中宋"/>
                </a:endParaRPr>
              </a:p>
            </p:txBody>
          </p:sp>
          <p:sp>
            <p:nvSpPr>
              <p:cNvPr id="91174" name="TextBox 50"/>
              <p:cNvSpPr txBox="1">
                <a:spLocks noChangeArrowheads="1"/>
              </p:cNvSpPr>
              <p:nvPr/>
            </p:nvSpPr>
            <p:spPr bwMode="auto">
              <a:xfrm>
                <a:off x="-3128090" y="17235"/>
                <a:ext cx="239963" cy="932183"/>
              </a:xfrm>
              <a:prstGeom prst="rect">
                <a:avLst/>
              </a:prstGeom>
              <a:noFill/>
              <a:ln w="9525">
                <a:noFill/>
                <a:miter lim="800000"/>
                <a:headEnd/>
                <a:tailEnd/>
              </a:ln>
            </p:spPr>
            <p:txBody>
              <a:bodyPr vert="eaVert" wrap="none">
                <a:spAutoFit/>
              </a:bodyPr>
              <a:lstStyle/>
              <a:p>
                <a:r>
                  <a:rPr lang="zh-CN" altLang="en-US" sz="1200" b="1">
                    <a:solidFill>
                      <a:schemeClr val="bg1"/>
                    </a:solidFill>
                    <a:latin typeface="华文中宋"/>
                    <a:ea typeface="华文中宋"/>
                    <a:cs typeface="华文中宋"/>
                  </a:rPr>
                  <a:t>生产线效能</a:t>
                </a:r>
              </a:p>
            </p:txBody>
          </p:sp>
          <p:sp>
            <p:nvSpPr>
              <p:cNvPr id="91175" name="TextBox 51"/>
              <p:cNvSpPr txBox="1">
                <a:spLocks noChangeArrowheads="1"/>
              </p:cNvSpPr>
              <p:nvPr/>
            </p:nvSpPr>
            <p:spPr bwMode="auto">
              <a:xfrm>
                <a:off x="0" y="71497"/>
                <a:ext cx="120024" cy="235982"/>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sp>
          <p:nvSpPr>
            <p:cNvPr id="91172" name="TextBox 51"/>
            <p:cNvSpPr txBox="1">
              <a:spLocks noChangeArrowheads="1"/>
            </p:cNvSpPr>
            <p:nvPr/>
          </p:nvSpPr>
          <p:spPr bwMode="auto">
            <a:xfrm>
              <a:off x="3200399" y="1247812"/>
              <a:ext cx="119836" cy="176885"/>
            </a:xfrm>
            <a:prstGeom prst="rect">
              <a:avLst/>
            </a:prstGeom>
            <a:noFill/>
            <a:ln w="9525">
              <a:noFill/>
              <a:miter lim="800000"/>
              <a:headEnd/>
              <a:tailEnd/>
            </a:ln>
          </p:spPr>
          <p:txBody>
            <a:bodyPr wrap="none">
              <a:spAutoFit/>
            </a:bodyPr>
            <a:lstStyle/>
            <a:p>
              <a:endParaRPr lang="zh-CN" altLang="en-US" sz="1200" b="1">
                <a:solidFill>
                  <a:schemeClr val="bg1"/>
                </a:solidFill>
                <a:latin typeface="华文中宋"/>
                <a:ea typeface="华文中宋"/>
                <a:cs typeface="华文中宋"/>
              </a:endParaRPr>
            </a:p>
          </p:txBody>
        </p:sp>
      </p:gr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a:xfrm>
            <a:off x="239713" y="3643313"/>
            <a:ext cx="5997575" cy="644525"/>
          </a:xfrm>
        </p:spPr>
        <p:txBody>
          <a:bodyPr rtlCol="0"/>
          <a:lstStyle/>
          <a:p>
            <a:pPr eaLnBrk="1" fontAlgn="auto" hangingPunct="1">
              <a:spcBef>
                <a:spcPts val="0"/>
              </a:spcBef>
              <a:defRPr/>
            </a:pPr>
            <a:r>
              <a:rPr lang="zh-CN" altLang="en-US" dirty="0" smtClean="0">
                <a:solidFill>
                  <a:schemeClr val="bg1"/>
                </a:solidFill>
                <a:latin typeface="微软雅黑" pitchFamily="34" charset="-122"/>
                <a:ea typeface="微软雅黑" pitchFamily="34" charset="-122"/>
              </a:rPr>
              <a:t>第六章 系统实施及售后服务</a:t>
            </a:r>
            <a:endParaRPr lang="zh-CN" altLang="en-US" dirty="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内容占位符 2"/>
          <p:cNvSpPr txBox="1">
            <a:spLocks/>
          </p:cNvSpPr>
          <p:nvPr/>
        </p:nvSpPr>
        <p:spPr bwMode="auto">
          <a:xfrm>
            <a:off x="323850" y="981075"/>
            <a:ext cx="8520113" cy="1520825"/>
          </a:xfrm>
          <a:prstGeom prst="rect">
            <a:avLst/>
          </a:prstGeom>
          <a:noFill/>
          <a:ln w="9525">
            <a:noFill/>
            <a:miter lim="800000"/>
            <a:headEnd/>
            <a:tailEnd/>
          </a:ln>
        </p:spPr>
        <p:txBody>
          <a:bodyPr/>
          <a:lstStyle/>
          <a:p>
            <a:pPr marL="398463" indent="-398463" eaLnBrk="0" hangingPunct="0">
              <a:spcAft>
                <a:spcPts val="800"/>
              </a:spcAft>
              <a:buSzPct val="80000"/>
            </a:pPr>
            <a:r>
              <a:rPr lang="en-US" altLang="zh-CN" sz="2400">
                <a:solidFill>
                  <a:srgbClr val="002060"/>
                </a:solidFill>
                <a:latin typeface="微软雅黑" pitchFamily="34" charset="-122"/>
                <a:ea typeface="微软雅黑" pitchFamily="34" charset="-122"/>
                <a:cs typeface="Arial Unicode MS"/>
              </a:rPr>
              <a:t>	</a:t>
            </a:r>
            <a:r>
              <a:rPr lang="zh-CN" altLang="en-US" sz="2400">
                <a:solidFill>
                  <a:srgbClr val="002060"/>
                </a:solidFill>
                <a:latin typeface="微软雅黑" pitchFamily="34" charset="-122"/>
                <a:ea typeface="微软雅黑" pitchFamily="34" charset="-122"/>
                <a:cs typeface="Arial Unicode MS"/>
              </a:rPr>
              <a:t>工控电脑主要车间设备数据采集及控制，布署于车间现场，外接扫描设备，可以扫描工单、工序、员工、机台等条码，并可以从设备中取得实时数据，上传至</a:t>
            </a:r>
            <a:r>
              <a:rPr lang="en-US" altLang="zh-CN" sz="2400">
                <a:solidFill>
                  <a:srgbClr val="002060"/>
                </a:solidFill>
                <a:latin typeface="微软雅黑" pitchFamily="34" charset="-122"/>
                <a:ea typeface="微软雅黑" pitchFamily="34" charset="-122"/>
                <a:cs typeface="Arial Unicode MS"/>
              </a:rPr>
              <a:t>MES</a:t>
            </a:r>
            <a:r>
              <a:rPr lang="zh-CN" altLang="en-US" sz="2400">
                <a:solidFill>
                  <a:srgbClr val="002060"/>
                </a:solidFill>
                <a:latin typeface="微软雅黑" pitchFamily="34" charset="-122"/>
                <a:ea typeface="微软雅黑" pitchFamily="34" charset="-122"/>
                <a:cs typeface="Arial Unicode MS"/>
              </a:rPr>
              <a:t>服务端。</a:t>
            </a:r>
          </a:p>
          <a:p>
            <a:pPr marL="398463" indent="-398463" eaLnBrk="0" hangingPunct="0">
              <a:spcAft>
                <a:spcPts val="800"/>
              </a:spcAft>
              <a:buSzPct val="80000"/>
              <a:buFontTx/>
              <a:buBlip>
                <a:blip r:embed="rId2"/>
              </a:buBlip>
            </a:pPr>
            <a:endParaRPr lang="zh-CN" altLang="en-US" sz="2400">
              <a:solidFill>
                <a:srgbClr val="002060"/>
              </a:solidFill>
              <a:latin typeface="微软雅黑" pitchFamily="34" charset="-122"/>
              <a:ea typeface="微软雅黑" pitchFamily="34" charset="-122"/>
              <a:cs typeface="Arial Unicode MS"/>
            </a:endParaRPr>
          </a:p>
        </p:txBody>
      </p:sp>
      <p:pic>
        <p:nvPicPr>
          <p:cNvPr id="93186" name="图片 7" descr="17寸工也平板"/>
          <p:cNvPicPr>
            <a:picLocks noChangeAspect="1" noChangeArrowheads="1"/>
          </p:cNvPicPr>
          <p:nvPr/>
        </p:nvPicPr>
        <p:blipFill>
          <a:blip r:embed="rId3"/>
          <a:srcRect/>
          <a:stretch>
            <a:fillRect/>
          </a:stretch>
        </p:blipFill>
        <p:spPr bwMode="auto">
          <a:xfrm>
            <a:off x="2124075" y="2781300"/>
            <a:ext cx="4711700" cy="3225800"/>
          </a:xfrm>
          <a:prstGeom prst="rect">
            <a:avLst/>
          </a:prstGeom>
          <a:noFill/>
          <a:ln w="9525">
            <a:noFill/>
            <a:miter lim="800000"/>
            <a:headEnd/>
            <a:tailEnd/>
          </a:ln>
        </p:spPr>
      </p:pic>
      <p:sp>
        <p:nvSpPr>
          <p:cNvPr id="93187" name="矩形 9"/>
          <p:cNvSpPr>
            <a:spLocks noChangeArrowheads="1"/>
          </p:cNvSpPr>
          <p:nvPr/>
        </p:nvSpPr>
        <p:spPr bwMode="auto">
          <a:xfrm>
            <a:off x="215900" y="228600"/>
            <a:ext cx="8631238" cy="369888"/>
          </a:xfrm>
          <a:prstGeom prst="rect">
            <a:avLst/>
          </a:prstGeom>
          <a:noFill/>
          <a:ln w="9525">
            <a:noFill/>
            <a:miter lim="800000"/>
            <a:headEnd/>
            <a:tailEnd/>
          </a:ln>
        </p:spPr>
        <p:txBody>
          <a:bodyPr>
            <a:spAutoFit/>
          </a:bodyPr>
          <a:lstStyle/>
          <a:p>
            <a:pPr marL="398463" lvl="1" indent="-398463" eaLnBrk="0" hangingPunct="0">
              <a:spcAft>
                <a:spcPts val="800"/>
              </a:spcAft>
              <a:buSzPct val="80000"/>
            </a:pPr>
            <a:r>
              <a:rPr lang="zh-CN" altLang="en-US" b="1">
                <a:solidFill>
                  <a:srgbClr val="002060"/>
                </a:solidFill>
                <a:latin typeface="微软雅黑" pitchFamily="34" charset="-122"/>
                <a:ea typeface="微软雅黑" pitchFamily="34" charset="-122"/>
                <a:cs typeface="Arial Unicode MS"/>
              </a:rPr>
              <a:t>硬件配置及设备清单</a:t>
            </a:r>
            <a:r>
              <a:rPr lang="en-US" altLang="zh-CN" b="1">
                <a:solidFill>
                  <a:srgbClr val="002060"/>
                </a:solidFill>
                <a:latin typeface="微软雅黑" pitchFamily="34" charset="-122"/>
                <a:ea typeface="微软雅黑" pitchFamily="34" charset="-122"/>
                <a:cs typeface="Arial Unicode MS"/>
              </a:rPr>
              <a:t>-</a:t>
            </a:r>
            <a:r>
              <a:rPr lang="zh-CN" altLang="en-US" b="1">
                <a:solidFill>
                  <a:srgbClr val="002060"/>
                </a:solidFill>
                <a:latin typeface="微软雅黑" pitchFamily="34" charset="-122"/>
                <a:ea typeface="微软雅黑" pitchFamily="34" charset="-122"/>
                <a:cs typeface="Arial Unicode MS"/>
              </a:rPr>
              <a:t>工控电脑</a:t>
            </a:r>
            <a:endParaRPr lang="en-US" altLang="zh-CN" b="1">
              <a:solidFill>
                <a:srgbClr val="002060"/>
              </a:solidFill>
              <a:latin typeface="微软雅黑" pitchFamily="34" charset="-122"/>
              <a:ea typeface="微软雅黑" pitchFamily="34" charset="-122"/>
              <a:cs typeface="Arial Unicode MS"/>
            </a:endParaRPr>
          </a:p>
        </p:txBody>
      </p:sp>
    </p:spTree>
  </p:cSld>
  <p:clrMapOvr>
    <a:masterClrMapping/>
  </p:clrMapOvr>
  <p:transition spd="med">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标题 1"/>
          <p:cNvSpPr>
            <a:spLocks noGrp="1"/>
          </p:cNvSpPr>
          <p:nvPr>
            <p:ph type="title"/>
          </p:nvPr>
        </p:nvSpPr>
        <p:spPr/>
        <p:txBody>
          <a:bodyPr/>
          <a:lstStyle/>
          <a:p>
            <a:pPr eaLnBrk="1" hangingPunct="1"/>
            <a:r>
              <a:rPr lang="zh-CN" altLang="en-US" smtClean="0"/>
              <a:t>条码数据采集终端</a:t>
            </a:r>
          </a:p>
        </p:txBody>
      </p:sp>
      <p:sp>
        <p:nvSpPr>
          <p:cNvPr id="3" name="内容占位符 2"/>
          <p:cNvSpPr>
            <a:spLocks noGrp="1"/>
          </p:cNvSpPr>
          <p:nvPr>
            <p:ph idx="1"/>
          </p:nvPr>
        </p:nvSpPr>
        <p:spPr>
          <a:xfrm>
            <a:off x="331788" y="1420813"/>
            <a:ext cx="8475662" cy="1365250"/>
          </a:xfrm>
        </p:spPr>
        <p:txBody>
          <a:bodyPr rtlCol="0">
            <a:normAutofit lnSpcReduction="10000"/>
          </a:bodyPr>
          <a:lstStyle/>
          <a:p>
            <a:pPr eaLnBrk="1" fontAlgn="auto" hangingPunct="1">
              <a:spcBef>
                <a:spcPts val="0"/>
              </a:spcBef>
              <a:defRPr/>
            </a:pPr>
            <a:r>
              <a:rPr lang="zh-CN" altLang="en-US" dirty="0" smtClean="0"/>
              <a:t>安装</a:t>
            </a:r>
            <a:r>
              <a:rPr lang="en-US" dirty="0" smtClean="0"/>
              <a:t>MES</a:t>
            </a:r>
            <a:r>
              <a:rPr lang="zh-CN" altLang="en-US" dirty="0" smtClean="0"/>
              <a:t>移动端软件，便于移动作业。因现场物料较多，且体积较大，不便于移动，需要使用移动手持设备完成数据采集。 </a:t>
            </a:r>
          </a:p>
        </p:txBody>
      </p:sp>
      <p:pic>
        <p:nvPicPr>
          <p:cNvPr id="94211" name="图片 3" descr="C:\Users\Administrator\Desktop\我的工作文档\蓝鲸标准化\软著申请资料\RFID2.jpg"/>
          <p:cNvPicPr>
            <a:picLocks noChangeAspect="1" noChangeArrowheads="1"/>
          </p:cNvPicPr>
          <p:nvPr/>
        </p:nvPicPr>
        <p:blipFill>
          <a:blip r:embed="rId2"/>
          <a:srcRect/>
          <a:stretch>
            <a:fillRect/>
          </a:stretch>
        </p:blipFill>
        <p:spPr bwMode="auto">
          <a:xfrm>
            <a:off x="3357563" y="3286125"/>
            <a:ext cx="2419350" cy="211931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836613"/>
          <a:ext cx="8497887" cy="4740275"/>
        </p:xfrm>
        <a:graphic>
          <a:graphicData uri="http://schemas.openxmlformats.org/drawingml/2006/table">
            <a:tbl>
              <a:tblPr/>
              <a:tblGrid>
                <a:gridCol w="803275"/>
                <a:gridCol w="2533650"/>
                <a:gridCol w="5160962"/>
              </a:tblGrid>
              <a:tr h="6477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100" b="1" i="0" u="none" strike="noStrike" cap="none" normalizeH="0" baseline="0" smtClean="0">
                          <a:ln>
                            <a:noFill/>
                          </a:ln>
                          <a:solidFill>
                            <a:srgbClr val="000000"/>
                          </a:solidFill>
                          <a:effectLst/>
                          <a:latin typeface="Times New Roman" pitchFamily="18" charset="0"/>
                          <a:ea typeface="微软雅黑" pitchFamily="34" charset="-122"/>
                          <a:cs typeface="Arial" charset="0"/>
                        </a:rPr>
                        <a:t>设备</a:t>
                      </a:r>
                      <a:endParaRPr kumimoji="0" lang="zh-CN" altLang="en-US" sz="2100" b="0" i="0" u="none" strike="noStrike" cap="none" normalizeH="0" baseline="0" smtClean="0">
                        <a:ln>
                          <a:noFill/>
                        </a:ln>
                        <a:solidFill>
                          <a:schemeClr val="tx1"/>
                        </a:solidFill>
                        <a:effectLst/>
                        <a:latin typeface="Times New Roman" pitchFamily="18" charset="0"/>
                        <a:ea typeface="微软雅黑" pitchFamily="34" charset="-122"/>
                        <a:cs typeface="Arial" charset="0"/>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100" b="1" i="0" u="none" strike="noStrike" cap="none" normalizeH="0" baseline="0" smtClean="0">
                          <a:ln>
                            <a:noFill/>
                          </a:ln>
                          <a:solidFill>
                            <a:srgbClr val="000000"/>
                          </a:solidFill>
                          <a:effectLst/>
                          <a:latin typeface="Times New Roman" pitchFamily="18" charset="0"/>
                          <a:ea typeface="微软雅黑" pitchFamily="34" charset="-122"/>
                          <a:cs typeface="Arial" charset="0"/>
                        </a:rPr>
                        <a:t>型号</a:t>
                      </a:r>
                      <a:endParaRPr kumimoji="0" lang="zh-CN" altLang="en-US" sz="2100" b="0" i="0" u="none" strike="noStrike" cap="none" normalizeH="0" baseline="0" smtClean="0">
                        <a:ln>
                          <a:noFill/>
                        </a:ln>
                        <a:solidFill>
                          <a:schemeClr val="tx1"/>
                        </a:solidFill>
                        <a:effectLst/>
                        <a:latin typeface="Times New Roman" pitchFamily="18" charset="0"/>
                        <a:ea typeface="微软雅黑" pitchFamily="34" charset="-122"/>
                        <a:cs typeface="Arial" charset="0"/>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100" b="1" i="0" u="none" strike="noStrike" cap="none" normalizeH="0" baseline="0" smtClean="0">
                          <a:ln>
                            <a:noFill/>
                          </a:ln>
                          <a:solidFill>
                            <a:srgbClr val="000000"/>
                          </a:solidFill>
                          <a:effectLst/>
                          <a:latin typeface="Times New Roman" pitchFamily="18" charset="0"/>
                          <a:ea typeface="微软雅黑" pitchFamily="34" charset="-122"/>
                          <a:cs typeface="Arial" charset="0"/>
                        </a:rPr>
                        <a:t>备注</a:t>
                      </a:r>
                      <a:endParaRPr kumimoji="0" lang="zh-CN" altLang="en-US" sz="2100" b="0" i="0" u="none" strike="noStrike" cap="none" normalizeH="0" baseline="0" smtClean="0">
                        <a:ln>
                          <a:noFill/>
                        </a:ln>
                        <a:solidFill>
                          <a:schemeClr val="tx1"/>
                        </a:solidFill>
                        <a:effectLst/>
                        <a:latin typeface="Times New Roman" pitchFamily="18" charset="0"/>
                        <a:ea typeface="微软雅黑" pitchFamily="34" charset="-122"/>
                        <a:cs typeface="Arial" charset="0"/>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462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100" b="0" i="0" u="none" strike="noStrike" cap="none" normalizeH="0" baseline="0" smtClean="0">
                          <a:ln>
                            <a:noFill/>
                          </a:ln>
                          <a:solidFill>
                            <a:srgbClr val="000000"/>
                          </a:solidFill>
                          <a:effectLst/>
                          <a:latin typeface="Times New Roman" pitchFamily="18" charset="0"/>
                          <a:ea typeface="微软雅黑" pitchFamily="34" charset="-122"/>
                        </a:rPr>
                        <a:t>条码扫描器</a:t>
                      </a:r>
                      <a:endParaRPr kumimoji="0" lang="zh-CN" altLang="en-US" sz="2100" b="0" i="0" u="none" strike="noStrike" cap="none" normalizeH="0" baseline="0" smtClean="0">
                        <a:ln>
                          <a:noFill/>
                        </a:ln>
                        <a:solidFill>
                          <a:schemeClr val="tx1"/>
                        </a:solidFill>
                        <a:effectLst/>
                        <a:latin typeface="Times New Roman" pitchFamily="18" charset="0"/>
                        <a:ea typeface="宋体" charset="-122"/>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100" b="0" i="0" u="none" strike="noStrike" cap="none" normalizeH="0" baseline="0" smtClean="0">
                          <a:ln>
                            <a:noFill/>
                          </a:ln>
                          <a:solidFill>
                            <a:schemeClr val="tx1"/>
                          </a:solidFill>
                          <a:effectLst/>
                          <a:latin typeface="Calibri" pitchFamily="34" charset="0"/>
                          <a:ea typeface="宋体" charset="-122"/>
                        </a:rPr>
                        <a:t>NLS-PT30</a:t>
                      </a:r>
                      <a:r>
                        <a:rPr kumimoji="0" lang="zh-CN" altLang="en-US" sz="2100" b="0" i="0" u="none" strike="noStrike" cap="none" normalizeH="0" baseline="0" smtClean="0">
                          <a:ln>
                            <a:noFill/>
                          </a:ln>
                          <a:solidFill>
                            <a:schemeClr val="tx1"/>
                          </a:solidFill>
                          <a:effectLst/>
                          <a:latin typeface="Calibri" pitchFamily="34" charset="0"/>
                          <a:ea typeface="宋体" charset="-122"/>
                        </a:rPr>
                        <a:t>便携式（条码）数据采集器</a:t>
                      </a:r>
                      <a:endParaRPr kumimoji="0" lang="zh-CN" altLang="en-US" sz="2100" b="0" i="0" u="none" strike="noStrike" cap="none" normalizeH="0" baseline="0" smtClean="0">
                        <a:ln>
                          <a:noFill/>
                        </a:ln>
                        <a:solidFill>
                          <a:schemeClr val="tx1"/>
                        </a:solidFill>
                        <a:effectLst/>
                        <a:latin typeface="Times New Roman" pitchFamily="18" charset="0"/>
                        <a:ea typeface="宋体" charset="-122"/>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100" b="0" i="0" u="none" strike="noStrike" cap="none" normalizeH="0" baseline="0" smtClean="0">
                          <a:ln>
                            <a:noFill/>
                          </a:ln>
                          <a:solidFill>
                            <a:schemeClr val="tx1"/>
                          </a:solidFill>
                          <a:effectLst/>
                          <a:latin typeface="Calibri" pitchFamily="34" charset="0"/>
                          <a:ea typeface="宋体" charset="-122"/>
                        </a:rPr>
                        <a:t>具备</a:t>
                      </a:r>
                      <a:r>
                        <a:rPr kumimoji="0" lang="en-US" altLang="zh-CN" sz="2100" b="0" i="0" u="none" strike="noStrike" cap="none" normalizeH="0" baseline="0" smtClean="0">
                          <a:ln>
                            <a:noFill/>
                          </a:ln>
                          <a:solidFill>
                            <a:schemeClr val="tx1"/>
                          </a:solidFill>
                          <a:effectLst/>
                          <a:latin typeface="Calibri" pitchFamily="34" charset="0"/>
                          <a:ea typeface="宋体" charset="-122"/>
                        </a:rPr>
                        <a:t>IP54</a:t>
                      </a:r>
                      <a:r>
                        <a:rPr kumimoji="0" lang="zh-CN" altLang="en-US" sz="2100" b="0" i="0" u="none" strike="noStrike" cap="none" normalizeH="0" baseline="0" smtClean="0">
                          <a:ln>
                            <a:noFill/>
                          </a:ln>
                          <a:solidFill>
                            <a:schemeClr val="tx1"/>
                          </a:solidFill>
                          <a:effectLst/>
                          <a:latin typeface="Calibri" pitchFamily="34" charset="0"/>
                          <a:ea typeface="宋体" charset="-122"/>
                        </a:rPr>
                        <a:t>工业防护等级。</a:t>
                      </a:r>
                      <a:r>
                        <a:rPr kumimoji="0" lang="en-US" altLang="zh-CN" sz="2100" b="0" i="0" u="none" strike="noStrike" cap="none" normalizeH="0" baseline="0" smtClean="0">
                          <a:ln>
                            <a:noFill/>
                          </a:ln>
                          <a:solidFill>
                            <a:schemeClr val="tx1"/>
                          </a:solidFill>
                          <a:effectLst/>
                          <a:latin typeface="Calibri" pitchFamily="34" charset="0"/>
                          <a:ea typeface="宋体" charset="-122"/>
                        </a:rPr>
                        <a:t>Windows CE.NET 6.0</a:t>
                      </a:r>
                      <a:r>
                        <a:rPr kumimoji="0" lang="zh-CN" altLang="en-US" sz="2100" b="0" i="0" u="none" strike="noStrike" cap="none" normalizeH="0" baseline="0" smtClean="0">
                          <a:ln>
                            <a:noFill/>
                          </a:ln>
                          <a:solidFill>
                            <a:schemeClr val="tx1"/>
                          </a:solidFill>
                          <a:effectLst/>
                          <a:latin typeface="Calibri" pitchFamily="34" charset="0"/>
                          <a:ea typeface="宋体" charset="-122"/>
                        </a:rPr>
                        <a:t>中文版操作系统，配备</a:t>
                      </a:r>
                      <a:r>
                        <a:rPr kumimoji="0" lang="en-US" altLang="zh-CN" sz="2100" b="0" i="0" u="none" strike="noStrike" cap="none" normalizeH="0" baseline="0" smtClean="0">
                          <a:ln>
                            <a:noFill/>
                          </a:ln>
                          <a:solidFill>
                            <a:schemeClr val="tx1"/>
                          </a:solidFill>
                          <a:effectLst/>
                          <a:latin typeface="Calibri" pitchFamily="34" charset="0"/>
                          <a:ea typeface="宋体" charset="-122"/>
                        </a:rPr>
                        <a:t>Marvell XScale PXA310 806MHz</a:t>
                      </a:r>
                      <a:r>
                        <a:rPr kumimoji="0" lang="zh-CN" altLang="en-US" sz="2100" b="0" i="0" u="none" strike="noStrike" cap="none" normalizeH="0" baseline="0" smtClean="0">
                          <a:ln>
                            <a:noFill/>
                          </a:ln>
                          <a:solidFill>
                            <a:schemeClr val="tx1"/>
                          </a:solidFill>
                          <a:effectLst/>
                          <a:latin typeface="Calibri" pitchFamily="34" charset="0"/>
                          <a:ea typeface="宋体" charset="-122"/>
                        </a:rPr>
                        <a:t>高速</a:t>
                      </a:r>
                      <a:r>
                        <a:rPr kumimoji="0" lang="en-US" altLang="zh-CN" sz="2100" b="0" i="0" u="none" strike="noStrike" cap="none" normalizeH="0" baseline="0" smtClean="0">
                          <a:ln>
                            <a:noFill/>
                          </a:ln>
                          <a:solidFill>
                            <a:schemeClr val="tx1"/>
                          </a:solidFill>
                          <a:effectLst/>
                          <a:latin typeface="Calibri" pitchFamily="34" charset="0"/>
                          <a:ea typeface="宋体" charset="-122"/>
                        </a:rPr>
                        <a:t>CPU</a:t>
                      </a:r>
                      <a:r>
                        <a:rPr kumimoji="0" lang="zh-CN" altLang="en-US" sz="2100" b="0" i="0" u="none" strike="noStrike" cap="none" normalizeH="0" baseline="0" smtClean="0">
                          <a:ln>
                            <a:noFill/>
                          </a:ln>
                          <a:solidFill>
                            <a:schemeClr val="tx1"/>
                          </a:solidFill>
                          <a:effectLst/>
                          <a:latin typeface="Calibri" pitchFamily="34" charset="0"/>
                          <a:ea typeface="宋体" charset="-122"/>
                        </a:rPr>
                        <a:t>、</a:t>
                      </a:r>
                      <a:r>
                        <a:rPr kumimoji="0" lang="en-US" altLang="zh-CN" sz="2100" b="0" i="0" u="none" strike="noStrike" cap="none" normalizeH="0" baseline="0" smtClean="0">
                          <a:ln>
                            <a:noFill/>
                          </a:ln>
                          <a:solidFill>
                            <a:schemeClr val="tx1"/>
                          </a:solidFill>
                          <a:effectLst/>
                          <a:latin typeface="Calibri" pitchFamily="34" charset="0"/>
                          <a:ea typeface="宋体" charset="-122"/>
                        </a:rPr>
                        <a:t>2.125GB</a:t>
                      </a:r>
                      <a:r>
                        <a:rPr kumimoji="0" lang="zh-CN" altLang="en-US" sz="2100" b="0" i="0" u="none" strike="noStrike" cap="none" normalizeH="0" baseline="0" smtClean="0">
                          <a:ln>
                            <a:noFill/>
                          </a:ln>
                          <a:solidFill>
                            <a:schemeClr val="tx1"/>
                          </a:solidFill>
                          <a:effectLst/>
                          <a:latin typeface="Calibri" pitchFamily="34" charset="0"/>
                          <a:ea typeface="宋体" charset="-122"/>
                        </a:rPr>
                        <a:t>大容量存储空间及</a:t>
                      </a:r>
                      <a:r>
                        <a:rPr kumimoji="0" lang="en-US" altLang="zh-CN" sz="2100" b="0" i="0" u="none" strike="noStrike" cap="none" normalizeH="0" baseline="0" smtClean="0">
                          <a:ln>
                            <a:noFill/>
                          </a:ln>
                          <a:solidFill>
                            <a:schemeClr val="tx1"/>
                          </a:solidFill>
                          <a:effectLst/>
                          <a:latin typeface="Calibri" pitchFamily="34" charset="0"/>
                          <a:ea typeface="宋体" charset="-122"/>
                        </a:rPr>
                        <a:t>2.83</a:t>
                      </a:r>
                      <a:r>
                        <a:rPr kumimoji="0" lang="zh-CN" altLang="en-US" sz="2100" b="0" i="0" u="none" strike="noStrike" cap="none" normalizeH="0" baseline="0" smtClean="0">
                          <a:ln>
                            <a:noFill/>
                          </a:ln>
                          <a:solidFill>
                            <a:schemeClr val="tx1"/>
                          </a:solidFill>
                          <a:effectLst/>
                          <a:latin typeface="Calibri" pitchFamily="34" charset="0"/>
                          <a:ea typeface="宋体" charset="-122"/>
                        </a:rPr>
                        <a:t>英寸阳光下可读触控显示屏，支持</a:t>
                      </a:r>
                      <a:r>
                        <a:rPr kumimoji="0" lang="en-US" altLang="zh-CN" sz="2100" b="0" i="0" u="none" strike="noStrike" cap="none" normalizeH="0" baseline="0" smtClean="0">
                          <a:ln>
                            <a:noFill/>
                          </a:ln>
                          <a:solidFill>
                            <a:schemeClr val="tx1"/>
                          </a:solidFill>
                          <a:effectLst/>
                          <a:latin typeface="Calibri" pitchFamily="34" charset="0"/>
                          <a:ea typeface="宋体" charset="-122"/>
                        </a:rPr>
                        <a:t>WiFi/Bluetooth/GSM/GPRS</a:t>
                      </a:r>
                      <a:r>
                        <a:rPr kumimoji="0" lang="zh-CN" altLang="en-US" sz="2100" b="0" i="0" u="none" strike="noStrike" cap="none" normalizeH="0" baseline="0" smtClean="0">
                          <a:ln>
                            <a:noFill/>
                          </a:ln>
                          <a:solidFill>
                            <a:schemeClr val="tx1"/>
                          </a:solidFill>
                          <a:effectLst/>
                          <a:latin typeface="Calibri" pitchFamily="34" charset="0"/>
                          <a:ea typeface="宋体" charset="-122"/>
                        </a:rPr>
                        <a:t>等通讯方式</a:t>
                      </a:r>
                      <a:endParaRPr kumimoji="0" lang="zh-CN" altLang="en-US" sz="2100" b="0" i="0" u="none" strike="noStrike" cap="none" normalizeH="0" baseline="0" smtClean="0">
                        <a:ln>
                          <a:noFill/>
                        </a:ln>
                        <a:solidFill>
                          <a:schemeClr val="tx1"/>
                        </a:solidFill>
                        <a:effectLst/>
                        <a:latin typeface="Times New Roman" pitchFamily="18" charset="0"/>
                        <a:ea typeface="宋体" charset="-122"/>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462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标签打印机</a:t>
                      </a:r>
                      <a:endParaRPr kumimoji="0" lang="zh-CN" altLang="en-US" sz="2100" b="0" i="0" u="none" strike="noStrike" cap="none" normalizeH="0" baseline="0" smtClean="0">
                        <a:ln>
                          <a:noFill/>
                        </a:ln>
                        <a:solidFill>
                          <a:schemeClr val="tx1"/>
                        </a:solidFill>
                        <a:effectLst/>
                        <a:latin typeface="Times New Roman" pitchFamily="18" charset="0"/>
                        <a:ea typeface="微软雅黑" pitchFamily="34" charset="-122"/>
                        <a:cs typeface="Arial" charset="0"/>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100" b="0" i="0" u="none" strike="noStrike" cap="none" normalizeH="0" baseline="0" smtClean="0">
                          <a:ln>
                            <a:noFill/>
                          </a:ln>
                          <a:solidFill>
                            <a:srgbClr val="000000"/>
                          </a:solidFill>
                          <a:effectLst/>
                          <a:latin typeface="微软雅黑" pitchFamily="34" charset="-122"/>
                          <a:ea typeface="宋体" charset="-122"/>
                          <a:cs typeface="Arial" charset="0"/>
                        </a:rPr>
                        <a:t>TSC TTP-244CE/245C/343C</a:t>
                      </a:r>
                      <a:endParaRPr kumimoji="0" lang="zh-CN" altLang="zh-CN" sz="2100" b="0" i="0" u="none" strike="noStrike" cap="none" normalizeH="0" baseline="0" smtClean="0">
                        <a:ln>
                          <a:noFill/>
                        </a:ln>
                        <a:solidFill>
                          <a:schemeClr val="tx1"/>
                        </a:solidFill>
                        <a:effectLst/>
                        <a:latin typeface="Times New Roman" pitchFamily="18" charset="0"/>
                        <a:ea typeface="宋体" charset="-122"/>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2100" b="0" i="0" u="none" strike="noStrike" cap="none" normalizeH="0" baseline="0" smtClean="0">
                        <a:ln>
                          <a:noFill/>
                        </a:ln>
                        <a:solidFill>
                          <a:srgbClr val="000000"/>
                        </a:solidFill>
                        <a:effectLst/>
                        <a:latin typeface="微软雅黑" pitchFamily="34" charset="-122"/>
                        <a:ea typeface="宋体" charset="-122"/>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100" b="0" i="0" u="none" strike="noStrike" cap="none" normalizeH="0" baseline="0" smtClean="0">
                          <a:ln>
                            <a:noFill/>
                          </a:ln>
                          <a:solidFill>
                            <a:srgbClr val="000000"/>
                          </a:solidFill>
                          <a:effectLst/>
                          <a:latin typeface="微软雅黑" pitchFamily="34" charset="-122"/>
                          <a:ea typeface="宋体" charset="-122"/>
                          <a:cs typeface="Arial" charset="0"/>
                        </a:rPr>
                        <a:t>TSC TTP-244CE/245C/343C</a:t>
                      </a:r>
                      <a:r>
                        <a:rPr kumimoji="0" lang="zh-CN" altLang="en-US"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热敏</a:t>
                      </a:r>
                      <a:endParaRPr kumimoji="0" lang="en-US" altLang="zh-CN" sz="2100" b="0" i="0" u="none" strike="noStrike" cap="none" normalizeH="0" baseline="0" smtClean="0">
                        <a:ln>
                          <a:noFill/>
                        </a:ln>
                        <a:solidFill>
                          <a:srgbClr val="000000"/>
                        </a:solidFill>
                        <a:effectLst/>
                        <a:latin typeface="Times New Roman" pitchFamily="18" charset="0"/>
                        <a:ea typeface="微软雅黑" pitchFamily="34" charset="-122"/>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热转印不干胶条码打印机标签打印</a:t>
                      </a:r>
                      <a:endParaRPr kumimoji="0" lang="en-US" altLang="zh-CN" sz="2100" b="0" i="0" u="none" strike="noStrike" cap="none" normalizeH="0" baseline="0" smtClean="0">
                        <a:ln>
                          <a:noFill/>
                        </a:ln>
                        <a:solidFill>
                          <a:srgbClr val="000000"/>
                        </a:solidFill>
                        <a:effectLst/>
                        <a:latin typeface="Times New Roman" pitchFamily="18" charset="0"/>
                        <a:ea typeface="微软雅黑" pitchFamily="34" charset="-122"/>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机</a:t>
                      </a:r>
                      <a:r>
                        <a:rPr kumimoji="0" lang="en-US"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 </a:t>
                      </a:r>
                      <a:r>
                        <a:rPr kumimoji="0" lang="en-US" altLang="zh-CN" sz="2100" b="0" i="0" u="none" strike="noStrike" cap="none" normalizeH="0" baseline="0" smtClean="0">
                          <a:ln>
                            <a:noFill/>
                          </a:ln>
                          <a:solidFill>
                            <a:srgbClr val="000000"/>
                          </a:solidFill>
                          <a:effectLst/>
                          <a:latin typeface="Times New Roman" pitchFamily="18" charset="0"/>
                          <a:ea typeface="微软雅黑" pitchFamily="34" charset="-122"/>
                          <a:cs typeface="Arial" charset="0"/>
                        </a:rPr>
                        <a:t>245C(200dpi)</a:t>
                      </a:r>
                      <a:endParaRPr kumimoji="0" lang="zh-CN" altLang="zh-CN" sz="2100" b="0" i="0" u="none" strike="noStrike" cap="none" normalizeH="0" baseline="0" smtClean="0">
                        <a:ln>
                          <a:noFill/>
                        </a:ln>
                        <a:solidFill>
                          <a:schemeClr val="tx1"/>
                        </a:solidFill>
                        <a:effectLst/>
                        <a:latin typeface="Times New Roman" pitchFamily="18" charset="0"/>
                        <a:ea typeface="宋体" charset="-122"/>
                      </a:endParaRPr>
                    </a:p>
                  </a:txBody>
                  <a:tcPr marL="60540" marR="6054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5251" name="矩形 3"/>
          <p:cNvSpPr>
            <a:spLocks noChangeArrowheads="1"/>
          </p:cNvSpPr>
          <p:nvPr/>
        </p:nvSpPr>
        <p:spPr bwMode="auto">
          <a:xfrm>
            <a:off x="0" y="188913"/>
            <a:ext cx="3924300" cy="522287"/>
          </a:xfrm>
          <a:prstGeom prst="rect">
            <a:avLst/>
          </a:prstGeom>
          <a:noFill/>
          <a:ln w="9525">
            <a:noFill/>
            <a:miter lim="800000"/>
            <a:headEnd/>
            <a:tailEnd/>
          </a:ln>
        </p:spPr>
        <p:txBody>
          <a:bodyPr>
            <a:spAutoFit/>
          </a:bodyPr>
          <a:lstStyle/>
          <a:p>
            <a:pPr marL="739775" lvl="1" indent="-398463" eaLnBrk="0" hangingPunct="0">
              <a:spcAft>
                <a:spcPts val="800"/>
              </a:spcAft>
              <a:buSzPct val="80000"/>
            </a:pPr>
            <a:r>
              <a:rPr lang="zh-CN" altLang="en-US" sz="2800" b="1">
                <a:solidFill>
                  <a:srgbClr val="FF0000"/>
                </a:solidFill>
                <a:latin typeface="华文细黑"/>
                <a:ea typeface="华文细黑"/>
                <a:cs typeface="华文细黑"/>
              </a:rPr>
              <a:t>车间相关硬件配套</a:t>
            </a:r>
          </a:p>
        </p:txBody>
      </p:sp>
    </p:spTree>
  </p:cSld>
  <p:clrMapOvr>
    <a:masterClrMapping/>
  </p:clrMapOvr>
  <p:transition spd="med">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68313" y="908050"/>
          <a:ext cx="8137525" cy="1463675"/>
        </p:xfrm>
        <a:graphic>
          <a:graphicData uri="http://schemas.openxmlformats.org/drawingml/2006/table">
            <a:tbl>
              <a:tblPr firstRow="1" bandRow="1">
                <a:tableStyleId>{5C22544A-7EE6-4342-B048-85BDC9FD1C3A}</a:tableStyleId>
              </a:tblPr>
              <a:tblGrid>
                <a:gridCol w="1761837"/>
                <a:gridCol w="3106395"/>
                <a:gridCol w="3268671"/>
              </a:tblGrid>
              <a:tr h="487680">
                <a:tc>
                  <a:txBody>
                    <a:bodyPr/>
                    <a:lstStyle/>
                    <a:p>
                      <a:pPr algn="ctr"/>
                      <a:r>
                        <a:rPr lang="zh-CN" altLang="en-US" sz="2400" dirty="0" smtClean="0">
                          <a:solidFill>
                            <a:schemeClr val="tx1"/>
                          </a:solidFill>
                        </a:rPr>
                        <a:t>颜色 </a:t>
                      </a:r>
                      <a:endParaRPr lang="zh-CN" altLang="en-US" sz="2400" dirty="0">
                        <a:solidFill>
                          <a:schemeClr val="tx1"/>
                        </a:solidFill>
                      </a:endParaRPr>
                    </a:p>
                  </a:txBody>
                  <a:tcPr marT="60960" marB="60960" anchor="ctr"/>
                </a:tc>
                <a:tc>
                  <a:txBody>
                    <a:bodyPr/>
                    <a:lstStyle/>
                    <a:p>
                      <a:pPr algn="ctr"/>
                      <a:r>
                        <a:rPr lang="zh-CN" altLang="en-US" sz="2400" dirty="0" smtClean="0">
                          <a:solidFill>
                            <a:schemeClr val="tx1"/>
                          </a:solidFill>
                        </a:rPr>
                        <a:t>尺寸</a:t>
                      </a:r>
                      <a:endParaRPr lang="zh-CN" altLang="en-US" sz="2400" dirty="0">
                        <a:solidFill>
                          <a:schemeClr val="tx1"/>
                        </a:solidFill>
                      </a:endParaRPr>
                    </a:p>
                  </a:txBody>
                  <a:tcPr marT="60960" marB="60960" anchor="ctr"/>
                </a:tc>
                <a:tc>
                  <a:txBody>
                    <a:bodyPr/>
                    <a:lstStyle/>
                    <a:p>
                      <a:pPr algn="ctr"/>
                      <a:r>
                        <a:rPr lang="zh-CN" altLang="en-US" sz="2400" dirty="0" smtClean="0">
                          <a:solidFill>
                            <a:schemeClr val="tx1"/>
                          </a:solidFill>
                        </a:rPr>
                        <a:t>安装位置</a:t>
                      </a:r>
                      <a:endParaRPr lang="zh-CN" altLang="en-US" sz="2400" dirty="0">
                        <a:solidFill>
                          <a:schemeClr val="tx1"/>
                        </a:solidFill>
                      </a:endParaRPr>
                    </a:p>
                  </a:txBody>
                  <a:tcPr marT="60960" marB="60960"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400" dirty="0" smtClean="0">
                          <a:solidFill>
                            <a:schemeClr val="tx1"/>
                          </a:solidFill>
                          <a:latin typeface="Arial Unicode MS" pitchFamily="34" charset="-122"/>
                          <a:ea typeface="Arial Unicode MS" pitchFamily="34" charset="-122"/>
                          <a:cs typeface="Arial Unicode MS" pitchFamily="34" charset="-122"/>
                        </a:rPr>
                        <a:t>双色</a:t>
                      </a:r>
                      <a:endParaRPr lang="zh-CN" altLang="en-US" sz="2400" dirty="0">
                        <a:solidFill>
                          <a:schemeClr val="tx1"/>
                        </a:solidFill>
                      </a:endParaRPr>
                    </a:p>
                  </a:txBody>
                  <a:tcPr marT="60960" marB="60960" anchor="ctr"/>
                </a:tc>
                <a:tc>
                  <a:txBody>
                    <a:bodyPr/>
                    <a:lstStyle/>
                    <a:p>
                      <a:pPr algn="ctr"/>
                      <a:r>
                        <a:rPr lang="en-US" altLang="zh-CN" sz="2400" dirty="0" smtClean="0">
                          <a:solidFill>
                            <a:schemeClr val="tx1"/>
                          </a:solidFill>
                          <a:latin typeface="Arial Unicode MS" pitchFamily="34" charset="-122"/>
                          <a:ea typeface="Arial Unicode MS" pitchFamily="34" charset="-122"/>
                          <a:cs typeface="Arial Unicode MS" pitchFamily="34" charset="-122"/>
                        </a:rPr>
                        <a:t>150*80cm</a:t>
                      </a:r>
                      <a:endParaRPr lang="zh-CN" altLang="en-US" sz="2400" dirty="0">
                        <a:solidFill>
                          <a:schemeClr val="tx1"/>
                        </a:solidFill>
                      </a:endParaRPr>
                    </a:p>
                  </a:txBody>
                  <a:tcPr marT="60960" marB="60960" anchor="ctr"/>
                </a:tc>
                <a:tc>
                  <a:txBody>
                    <a:bodyPr/>
                    <a:lstStyle/>
                    <a:p>
                      <a:pPr algn="ctr"/>
                      <a:r>
                        <a:rPr lang="zh-CN" altLang="en-US" sz="2400" dirty="0" smtClean="0">
                          <a:solidFill>
                            <a:schemeClr val="tx1"/>
                          </a:solidFill>
                        </a:rPr>
                        <a:t>生产现场</a:t>
                      </a:r>
                      <a:endParaRPr lang="zh-CN" altLang="en-US" sz="2400" dirty="0">
                        <a:solidFill>
                          <a:schemeClr val="tx1"/>
                        </a:solidFill>
                      </a:endParaRPr>
                    </a:p>
                  </a:txBody>
                  <a:tcPr marT="60960" marB="60960"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400" dirty="0">
                        <a:solidFill>
                          <a:schemeClr val="tx1"/>
                        </a:solidFill>
                      </a:endParaRPr>
                    </a:p>
                  </a:txBody>
                  <a:tcPr marT="60960" marB="60960" anchor="ctr"/>
                </a:tc>
                <a:tc>
                  <a:txBody>
                    <a:bodyPr/>
                    <a:lstStyle/>
                    <a:p>
                      <a:pPr algn="ctr"/>
                      <a:endParaRPr lang="zh-CN" altLang="en-US" sz="2400" dirty="0">
                        <a:solidFill>
                          <a:schemeClr val="tx1"/>
                        </a:solidFill>
                      </a:endParaRPr>
                    </a:p>
                  </a:txBody>
                  <a:tcPr marT="60960" marB="60960" anchor="ctr"/>
                </a:tc>
                <a:tc>
                  <a:txBody>
                    <a:bodyPr/>
                    <a:lstStyle/>
                    <a:p>
                      <a:pPr algn="ctr"/>
                      <a:endParaRPr lang="zh-CN" altLang="en-US" sz="2400" dirty="0">
                        <a:solidFill>
                          <a:schemeClr val="tx1"/>
                        </a:solidFill>
                      </a:endParaRPr>
                    </a:p>
                  </a:txBody>
                  <a:tcPr marT="60960" marB="60960" anchor="ctr"/>
                </a:tc>
              </a:tr>
            </a:tbl>
          </a:graphicData>
        </a:graphic>
      </p:graphicFrame>
      <p:sp>
        <p:nvSpPr>
          <p:cNvPr id="96275" name="矩形 3"/>
          <p:cNvSpPr>
            <a:spLocks noChangeArrowheads="1"/>
          </p:cNvSpPr>
          <p:nvPr/>
        </p:nvSpPr>
        <p:spPr bwMode="auto">
          <a:xfrm>
            <a:off x="574675" y="2565400"/>
            <a:ext cx="8174038" cy="3138488"/>
          </a:xfrm>
          <a:prstGeom prst="rect">
            <a:avLst/>
          </a:prstGeom>
          <a:noFill/>
          <a:ln w="9525">
            <a:noFill/>
            <a:miter lim="800000"/>
            <a:headEnd/>
            <a:tailEnd/>
          </a:ln>
        </p:spPr>
        <p:txBody>
          <a:bodyPr>
            <a:spAutoFit/>
          </a:bodyPr>
          <a:lstStyle/>
          <a:p>
            <a:r>
              <a:rPr lang="en-US" altLang="zh-CN">
                <a:latin typeface="Arial Unicode MS"/>
                <a:ea typeface="Arial Unicode MS"/>
                <a:cs typeface="Arial Unicode MS"/>
              </a:rPr>
              <a:t>1</a:t>
            </a:r>
            <a:r>
              <a:rPr lang="zh-CN" altLang="en-US">
                <a:latin typeface="Arial Unicode MS"/>
                <a:ea typeface="Arial Unicode MS"/>
                <a:cs typeface="Arial Unicode MS"/>
              </a:rPr>
              <a:t>、数码管结合点阵</a:t>
            </a:r>
            <a:r>
              <a:rPr lang="en-US" altLang="zh-CN">
                <a:latin typeface="Arial Unicode MS"/>
                <a:ea typeface="Arial Unicode MS"/>
                <a:cs typeface="Arial Unicode MS"/>
              </a:rPr>
              <a:t>LED</a:t>
            </a:r>
            <a:r>
              <a:rPr lang="zh-CN" altLang="en-US">
                <a:latin typeface="Arial Unicode MS"/>
                <a:ea typeface="Arial Unicode MS"/>
                <a:cs typeface="Arial Unicode MS"/>
              </a:rPr>
              <a:t>模块组合电子看板数据显示功能</a:t>
            </a:r>
            <a:r>
              <a:rPr lang="en-US" altLang="zh-CN">
                <a:latin typeface="Arial Unicode MS"/>
                <a:ea typeface="Arial Unicode MS"/>
                <a:cs typeface="Arial Unicode MS"/>
              </a:rPr>
              <a:t>(</a:t>
            </a:r>
            <a:r>
              <a:rPr lang="zh-CN" altLang="en-US">
                <a:latin typeface="Arial Unicode MS"/>
                <a:ea typeface="Arial Unicode MS"/>
                <a:cs typeface="Arial Unicode MS"/>
              </a:rPr>
              <a:t>内容多样可显示英文和数字</a:t>
            </a:r>
            <a:r>
              <a:rPr lang="en-US" altLang="zh-CN">
                <a:latin typeface="Arial Unicode MS"/>
                <a:ea typeface="Arial Unicode MS"/>
                <a:cs typeface="Arial Unicode MS"/>
              </a:rPr>
              <a:t>)</a:t>
            </a:r>
            <a:r>
              <a:rPr lang="zh-CN" altLang="en-US">
                <a:latin typeface="Arial Unicode MS"/>
                <a:ea typeface="Arial Unicode MS"/>
                <a:cs typeface="Arial Unicode MS"/>
              </a:rPr>
              <a:t/>
            </a:r>
            <a:br>
              <a:rPr lang="zh-CN" altLang="en-US">
                <a:latin typeface="Arial Unicode MS"/>
                <a:ea typeface="Arial Unicode MS"/>
                <a:cs typeface="Arial Unicode MS"/>
              </a:rPr>
            </a:br>
            <a:r>
              <a:rPr lang="en-US" altLang="zh-CN">
                <a:latin typeface="Arial Unicode MS"/>
                <a:ea typeface="Arial Unicode MS"/>
                <a:cs typeface="Arial Unicode MS"/>
              </a:rPr>
              <a:t>2</a:t>
            </a:r>
            <a:r>
              <a:rPr lang="zh-CN" altLang="en-US">
                <a:latin typeface="Arial Unicode MS"/>
                <a:ea typeface="Arial Unicode MS"/>
                <a:cs typeface="Arial Unicode MS"/>
              </a:rPr>
              <a:t>、数码管结合点阵</a:t>
            </a:r>
            <a:r>
              <a:rPr lang="en-US" altLang="zh-CN">
                <a:latin typeface="Arial Unicode MS"/>
                <a:ea typeface="Arial Unicode MS"/>
                <a:cs typeface="Arial Unicode MS"/>
              </a:rPr>
              <a:t>LED</a:t>
            </a:r>
            <a:r>
              <a:rPr lang="zh-CN" altLang="en-US">
                <a:latin typeface="Arial Unicode MS"/>
                <a:ea typeface="Arial Unicode MS"/>
                <a:cs typeface="Arial Unicode MS"/>
              </a:rPr>
              <a:t>模块组合电子看板数据输入功能</a:t>
            </a:r>
            <a:r>
              <a:rPr lang="en-US" altLang="zh-CN">
                <a:latin typeface="Arial Unicode MS"/>
                <a:ea typeface="Arial Unicode MS"/>
                <a:cs typeface="Arial Unicode MS"/>
              </a:rPr>
              <a:t>(</a:t>
            </a:r>
            <a:r>
              <a:rPr lang="zh-CN" altLang="en-US">
                <a:latin typeface="Arial Unicode MS"/>
                <a:ea typeface="Arial Unicode MS"/>
                <a:cs typeface="Arial Unicode MS"/>
              </a:rPr>
              <a:t>电脑、遥控器和小键盘输入</a:t>
            </a:r>
            <a:r>
              <a:rPr lang="en-US" altLang="zh-CN">
                <a:latin typeface="Arial Unicode MS"/>
                <a:ea typeface="Arial Unicode MS"/>
                <a:cs typeface="Arial Unicode MS"/>
              </a:rPr>
              <a:t>)</a:t>
            </a:r>
            <a:r>
              <a:rPr lang="zh-CN" altLang="en-US">
                <a:latin typeface="Arial Unicode MS"/>
                <a:ea typeface="Arial Unicode MS"/>
                <a:cs typeface="Arial Unicode MS"/>
              </a:rPr>
              <a:t/>
            </a:r>
            <a:br>
              <a:rPr lang="zh-CN" altLang="en-US">
                <a:latin typeface="Arial Unicode MS"/>
                <a:ea typeface="Arial Unicode MS"/>
                <a:cs typeface="Arial Unicode MS"/>
              </a:rPr>
            </a:br>
            <a:r>
              <a:rPr lang="en-US" altLang="zh-CN">
                <a:latin typeface="Arial Unicode MS"/>
                <a:ea typeface="Arial Unicode MS"/>
                <a:cs typeface="Arial Unicode MS"/>
              </a:rPr>
              <a:t>3</a:t>
            </a:r>
            <a:r>
              <a:rPr lang="zh-CN" altLang="en-US">
                <a:latin typeface="Arial Unicode MS"/>
                <a:ea typeface="Arial Unicode MS"/>
                <a:cs typeface="Arial Unicode MS"/>
              </a:rPr>
              <a:t>、数码管结合点阵</a:t>
            </a:r>
            <a:r>
              <a:rPr lang="en-US" altLang="zh-CN">
                <a:latin typeface="Arial Unicode MS"/>
                <a:ea typeface="Arial Unicode MS"/>
                <a:cs typeface="Arial Unicode MS"/>
              </a:rPr>
              <a:t>LED</a:t>
            </a:r>
            <a:r>
              <a:rPr lang="zh-CN" altLang="en-US">
                <a:latin typeface="Arial Unicode MS"/>
                <a:ea typeface="Arial Unicode MS"/>
                <a:cs typeface="Arial Unicode MS"/>
              </a:rPr>
              <a:t>模块组合电子看板自动计数功能</a:t>
            </a:r>
            <a:r>
              <a:rPr lang="en-US" altLang="zh-CN">
                <a:latin typeface="Arial Unicode MS"/>
                <a:ea typeface="Arial Unicode MS"/>
                <a:cs typeface="Arial Unicode MS"/>
              </a:rPr>
              <a:t>(</a:t>
            </a:r>
            <a:r>
              <a:rPr lang="zh-CN" altLang="en-US">
                <a:latin typeface="Arial Unicode MS"/>
                <a:ea typeface="Arial Unicode MS"/>
                <a:cs typeface="Arial Unicode MS"/>
              </a:rPr>
              <a:t>可通过人工计数器或光电感应装置采集数据信号</a:t>
            </a:r>
            <a:r>
              <a:rPr lang="en-US" altLang="zh-CN">
                <a:latin typeface="Arial Unicode MS"/>
                <a:ea typeface="Arial Unicode MS"/>
                <a:cs typeface="Arial Unicode MS"/>
              </a:rPr>
              <a:t>)</a:t>
            </a:r>
            <a:r>
              <a:rPr lang="zh-CN" altLang="en-US">
                <a:latin typeface="Arial Unicode MS"/>
                <a:ea typeface="Arial Unicode MS"/>
                <a:cs typeface="Arial Unicode MS"/>
              </a:rPr>
              <a:t/>
            </a:r>
            <a:br>
              <a:rPr lang="zh-CN" altLang="en-US">
                <a:latin typeface="Arial Unicode MS"/>
                <a:ea typeface="Arial Unicode MS"/>
                <a:cs typeface="Arial Unicode MS"/>
              </a:rPr>
            </a:br>
            <a:r>
              <a:rPr lang="en-US" altLang="zh-CN">
                <a:latin typeface="Arial Unicode MS"/>
                <a:ea typeface="Arial Unicode MS"/>
                <a:cs typeface="Arial Unicode MS"/>
              </a:rPr>
              <a:t>4</a:t>
            </a:r>
            <a:r>
              <a:rPr lang="zh-CN" altLang="en-US">
                <a:latin typeface="Arial Unicode MS"/>
                <a:ea typeface="Arial Unicode MS"/>
                <a:cs typeface="Arial Unicode MS"/>
              </a:rPr>
              <a:t>、数码管结合点阵</a:t>
            </a:r>
            <a:r>
              <a:rPr lang="en-US" altLang="zh-CN">
                <a:latin typeface="Arial Unicode MS"/>
                <a:ea typeface="Arial Unicode MS"/>
                <a:cs typeface="Arial Unicode MS"/>
              </a:rPr>
              <a:t>LED</a:t>
            </a:r>
            <a:r>
              <a:rPr lang="zh-CN" altLang="en-US">
                <a:latin typeface="Arial Unicode MS"/>
                <a:ea typeface="Arial Unicode MS"/>
                <a:cs typeface="Arial Unicode MS"/>
              </a:rPr>
              <a:t>模块组合电子看板差额数量、达成率由看板自动计算</a:t>
            </a:r>
            <a:br>
              <a:rPr lang="zh-CN" altLang="en-US">
                <a:latin typeface="Arial Unicode MS"/>
                <a:ea typeface="Arial Unicode MS"/>
                <a:cs typeface="Arial Unicode MS"/>
              </a:rPr>
            </a:br>
            <a:r>
              <a:rPr lang="en-US" altLang="zh-CN">
                <a:latin typeface="Arial Unicode MS"/>
                <a:ea typeface="Arial Unicode MS"/>
                <a:cs typeface="Arial Unicode MS"/>
              </a:rPr>
              <a:t>5</a:t>
            </a:r>
            <a:r>
              <a:rPr lang="zh-CN" altLang="en-US">
                <a:latin typeface="Arial Unicode MS"/>
                <a:ea typeface="Arial Unicode MS"/>
                <a:cs typeface="Arial Unicode MS"/>
              </a:rPr>
              <a:t>、设置上下班时间段（设置不同的上下班时间段，自动运行）</a:t>
            </a:r>
            <a:br>
              <a:rPr lang="zh-CN" altLang="en-US">
                <a:latin typeface="Arial Unicode MS"/>
                <a:ea typeface="Arial Unicode MS"/>
                <a:cs typeface="Arial Unicode MS"/>
              </a:rPr>
            </a:br>
            <a:r>
              <a:rPr lang="en-US" altLang="zh-CN">
                <a:latin typeface="Arial Unicode MS"/>
                <a:ea typeface="Arial Unicode MS"/>
                <a:cs typeface="Arial Unicode MS"/>
              </a:rPr>
              <a:t>6</a:t>
            </a:r>
            <a:r>
              <a:rPr lang="zh-CN" altLang="en-US">
                <a:latin typeface="Arial Unicode MS"/>
                <a:ea typeface="Arial Unicode MS"/>
                <a:cs typeface="Arial Unicode MS"/>
              </a:rPr>
              <a:t>、实时时钟功能</a:t>
            </a:r>
            <a:br>
              <a:rPr lang="zh-CN" altLang="en-US">
                <a:latin typeface="Arial Unicode MS"/>
                <a:ea typeface="Arial Unicode MS"/>
                <a:cs typeface="Arial Unicode MS"/>
              </a:rPr>
            </a:br>
            <a:r>
              <a:rPr lang="en-US" altLang="zh-CN">
                <a:latin typeface="Arial Unicode MS"/>
                <a:ea typeface="Arial Unicode MS"/>
                <a:cs typeface="Arial Unicode MS"/>
              </a:rPr>
              <a:t>7</a:t>
            </a:r>
            <a:r>
              <a:rPr lang="zh-CN" altLang="en-US">
                <a:latin typeface="Arial Unicode MS"/>
                <a:ea typeface="Arial Unicode MS"/>
                <a:cs typeface="Arial Unicode MS"/>
              </a:rPr>
              <a:t>、看板数据一键清除</a:t>
            </a:r>
            <a:br>
              <a:rPr lang="zh-CN" altLang="en-US">
                <a:latin typeface="Arial Unicode MS"/>
                <a:ea typeface="Arial Unicode MS"/>
                <a:cs typeface="Arial Unicode MS"/>
              </a:rPr>
            </a:br>
            <a:r>
              <a:rPr lang="en-US" altLang="zh-CN">
                <a:latin typeface="Arial Unicode MS"/>
                <a:ea typeface="Arial Unicode MS"/>
                <a:cs typeface="Arial Unicode MS"/>
              </a:rPr>
              <a:t>8</a:t>
            </a:r>
            <a:r>
              <a:rPr lang="zh-CN" altLang="en-US">
                <a:latin typeface="Arial Unicode MS"/>
                <a:ea typeface="Arial Unicode MS"/>
                <a:cs typeface="Arial Unicode MS"/>
              </a:rPr>
              <a:t>、断电数据保护</a:t>
            </a:r>
          </a:p>
        </p:txBody>
      </p:sp>
      <p:sp>
        <p:nvSpPr>
          <p:cNvPr id="96276" name="矩形 4"/>
          <p:cNvSpPr>
            <a:spLocks noChangeArrowheads="1"/>
          </p:cNvSpPr>
          <p:nvPr/>
        </p:nvSpPr>
        <p:spPr bwMode="auto">
          <a:xfrm>
            <a:off x="215900" y="228600"/>
            <a:ext cx="4716463" cy="461963"/>
          </a:xfrm>
          <a:prstGeom prst="rect">
            <a:avLst/>
          </a:prstGeom>
          <a:noFill/>
          <a:ln w="9525">
            <a:noFill/>
            <a:miter lim="800000"/>
            <a:headEnd/>
            <a:tailEnd/>
          </a:ln>
        </p:spPr>
        <p:txBody>
          <a:bodyPr>
            <a:spAutoFit/>
          </a:bodyPr>
          <a:lstStyle/>
          <a:p>
            <a:pPr marL="739775" lvl="1" indent="-398463" eaLnBrk="0" hangingPunct="0">
              <a:spcAft>
                <a:spcPts val="800"/>
              </a:spcAft>
              <a:buSzPct val="80000"/>
              <a:buFont typeface="Arial" charset="0"/>
              <a:buBlip>
                <a:blip r:embed="rId2"/>
              </a:buBlip>
            </a:pPr>
            <a:r>
              <a:rPr lang="en-US" altLang="zh-CN" sz="2400" b="1">
                <a:solidFill>
                  <a:srgbClr val="FF0000"/>
                </a:solidFill>
                <a:latin typeface="Arial Unicode MS"/>
                <a:ea typeface="Arial Unicode MS"/>
                <a:cs typeface="Arial Unicode MS"/>
              </a:rPr>
              <a:t>LED</a:t>
            </a:r>
            <a:r>
              <a:rPr lang="zh-CN" altLang="en-US" sz="2400" b="1">
                <a:solidFill>
                  <a:srgbClr val="FF0000"/>
                </a:solidFill>
                <a:latin typeface="Arial Unicode MS"/>
                <a:ea typeface="Arial Unicode MS"/>
                <a:cs typeface="Arial Unicode MS"/>
              </a:rPr>
              <a:t>电子看板方案</a:t>
            </a:r>
          </a:p>
        </p:txBody>
      </p:sp>
    </p:spTree>
  </p:cSld>
  <p:clrMapOvr>
    <a:masterClrMapping/>
  </p:clrMapOvr>
  <p:transition spd="med">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250825" y="1090613"/>
          <a:ext cx="8640763" cy="4467225"/>
        </p:xfrm>
        <a:graphic>
          <a:graphicData uri="http://schemas.openxmlformats.org/drawingml/2006/table">
            <a:tbl>
              <a:tblPr firstRow="1" bandRow="1">
                <a:tableStyleId>{F5AB1C69-6EDB-4FF4-983F-18BD219EF322}</a:tableStyleId>
              </a:tblPr>
              <a:tblGrid>
                <a:gridCol w="1728192"/>
                <a:gridCol w="2018501"/>
                <a:gridCol w="1437883"/>
                <a:gridCol w="1728192"/>
                <a:gridCol w="1728192"/>
              </a:tblGrid>
              <a:tr h="977292">
                <a:tc>
                  <a:txBody>
                    <a:bodyPr/>
                    <a:lstStyle/>
                    <a:p>
                      <a:pPr algn="ctr"/>
                      <a:r>
                        <a:rPr lang="zh-CN" altLang="en-US" sz="2400" dirty="0" smtClean="0">
                          <a:latin typeface="Arial Unicode MS" pitchFamily="34" charset="-122"/>
                          <a:ea typeface="Arial Unicode MS" pitchFamily="34" charset="-122"/>
                          <a:cs typeface="Arial Unicode MS" pitchFamily="34" charset="-122"/>
                        </a:rPr>
                        <a:t>用户数量</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zh-CN" altLang="en-US" sz="2400" dirty="0" smtClean="0">
                          <a:latin typeface="Arial Unicode MS" pitchFamily="34" charset="-122"/>
                          <a:ea typeface="Arial Unicode MS" pitchFamily="34" charset="-122"/>
                          <a:cs typeface="Arial Unicode MS" pitchFamily="34" charset="-122"/>
                        </a:rPr>
                        <a:t>服务器系统</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zh-CN" altLang="en-US" sz="2400" dirty="0" smtClean="0">
                          <a:latin typeface="Arial Unicode MS" pitchFamily="34" charset="-122"/>
                          <a:ea typeface="Arial Unicode MS" pitchFamily="34" charset="-122"/>
                          <a:cs typeface="Arial Unicode MS" pitchFamily="34" charset="-122"/>
                        </a:rPr>
                        <a:t>数据库系统</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zh-CN" altLang="en-US" sz="2400" dirty="0" smtClean="0">
                          <a:latin typeface="Arial Unicode MS" pitchFamily="34" charset="-122"/>
                          <a:ea typeface="Arial Unicode MS" pitchFamily="34" charset="-122"/>
                          <a:cs typeface="Arial Unicode MS" pitchFamily="34" charset="-122"/>
                        </a:rPr>
                        <a:t>硬件配置</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zh-CN" altLang="en-US" sz="2400" dirty="0" smtClean="0">
                          <a:latin typeface="Arial Unicode MS" pitchFamily="34" charset="-122"/>
                          <a:ea typeface="Arial Unicode MS" pitchFamily="34" charset="-122"/>
                          <a:cs typeface="Arial Unicode MS" pitchFamily="34" charset="-122"/>
                        </a:rPr>
                        <a:t>建议品牌</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r>
              <a:tr h="34903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kern="0" dirty="0" smtClean="0">
                          <a:latin typeface="Arial Unicode MS" pitchFamily="34" charset="-122"/>
                          <a:ea typeface="Arial Unicode MS" pitchFamily="34" charset="-122"/>
                          <a:cs typeface="Arial Unicode MS" pitchFamily="34" charset="-122"/>
                        </a:rPr>
                        <a:t>50</a:t>
                      </a:r>
                      <a:r>
                        <a:rPr lang="zh-CN" altLang="en-US" sz="2400" kern="0" dirty="0" smtClean="0">
                          <a:latin typeface="Arial Unicode MS" pitchFamily="34" charset="-122"/>
                          <a:ea typeface="Arial Unicode MS" pitchFamily="34" charset="-122"/>
                          <a:cs typeface="Arial Unicode MS" pitchFamily="34" charset="-122"/>
                        </a:rPr>
                        <a:t>人以内</a:t>
                      </a:r>
                      <a:endParaRPr lang="zh-CN" altLang="en-US" sz="2400" kern="100" dirty="0" smtClean="0">
                        <a:latin typeface="Arial Unicode MS" pitchFamily="34" charset="-122"/>
                        <a:ea typeface="Arial Unicode MS" pitchFamily="34" charset="-122"/>
                        <a:cs typeface="Arial Unicode MS" pitchFamily="34" charset="-122"/>
                      </a:endParaRPr>
                    </a:p>
                    <a:p>
                      <a:pPr algn="ct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kern="0" dirty="0" smtClean="0">
                          <a:latin typeface="Arial Unicode MS" pitchFamily="34" charset="-122"/>
                          <a:ea typeface="Arial Unicode MS" pitchFamily="34" charset="-122"/>
                          <a:cs typeface="Arial Unicode MS" pitchFamily="34" charset="-122"/>
                        </a:rPr>
                        <a:t>windows 2008 sp2</a:t>
                      </a:r>
                      <a:r>
                        <a:rPr lang="zh-CN" altLang="en-US" sz="2400" kern="0" dirty="0" smtClean="0">
                          <a:latin typeface="Arial Unicode MS" pitchFamily="34" charset="-122"/>
                          <a:ea typeface="Arial Unicode MS" pitchFamily="34" charset="-122"/>
                          <a:cs typeface="Arial Unicode MS" pitchFamily="34" charset="-122"/>
                        </a:rPr>
                        <a:t>，</a:t>
                      </a:r>
                      <a:r>
                        <a:rPr lang="en-US" sz="2400" kern="0" dirty="0" smtClean="0">
                          <a:latin typeface="Arial Unicode MS" pitchFamily="34" charset="-122"/>
                          <a:ea typeface="Arial Unicode MS" pitchFamily="34" charset="-122"/>
                          <a:cs typeface="Arial Unicode MS" pitchFamily="34" charset="-122"/>
                        </a:rPr>
                        <a:t/>
                      </a:r>
                      <a:br>
                        <a:rPr lang="en-US" sz="2400" kern="0" dirty="0" smtClean="0">
                          <a:latin typeface="Arial Unicode MS" pitchFamily="34" charset="-122"/>
                          <a:ea typeface="Arial Unicode MS" pitchFamily="34" charset="-122"/>
                          <a:cs typeface="Arial Unicode MS" pitchFamily="34" charset="-122"/>
                        </a:rPr>
                      </a:br>
                      <a:r>
                        <a:rPr lang="zh-CN" altLang="en-US" sz="2400" kern="0" dirty="0" smtClean="0">
                          <a:latin typeface="Arial Unicode MS" pitchFamily="34" charset="-122"/>
                          <a:ea typeface="Arial Unicode MS" pitchFamily="34" charset="-122"/>
                          <a:cs typeface="Arial Unicode MS" pitchFamily="34" charset="-122"/>
                        </a:rPr>
                        <a:t>企业版</a:t>
                      </a:r>
                      <a:r>
                        <a:rPr lang="en-US" sz="2400" kern="0" dirty="0" smtClean="0">
                          <a:latin typeface="Arial Unicode MS" pitchFamily="34" charset="-122"/>
                          <a:ea typeface="Arial Unicode MS" pitchFamily="34" charset="-122"/>
                          <a:cs typeface="Arial Unicode MS" pitchFamily="34" charset="-122"/>
                        </a:rPr>
                        <a:t>,</a:t>
                      </a:r>
                      <a:br>
                        <a:rPr lang="en-US" sz="2400" kern="0" dirty="0" smtClean="0">
                          <a:latin typeface="Arial Unicode MS" pitchFamily="34" charset="-122"/>
                          <a:ea typeface="Arial Unicode MS" pitchFamily="34" charset="-122"/>
                          <a:cs typeface="Arial Unicode MS" pitchFamily="34" charset="-122"/>
                        </a:rPr>
                      </a:br>
                      <a:r>
                        <a:rPr lang="zh-CN" altLang="en-US" sz="2400" kern="0" dirty="0" smtClean="0">
                          <a:latin typeface="Arial Unicode MS" pitchFamily="34" charset="-122"/>
                          <a:ea typeface="Arial Unicode MS" pitchFamily="34" charset="-122"/>
                          <a:cs typeface="Arial Unicode MS" pitchFamily="34" charset="-122"/>
                        </a:rPr>
                        <a:t>简体中文版，</a:t>
                      </a:r>
                      <a:r>
                        <a:rPr lang="en-US" sz="2400" kern="0" dirty="0" smtClean="0">
                          <a:latin typeface="Arial Unicode MS" pitchFamily="34" charset="-122"/>
                          <a:ea typeface="Arial Unicode MS" pitchFamily="34" charset="-122"/>
                          <a:cs typeface="Arial Unicode MS" pitchFamily="34" charset="-122"/>
                        </a:rPr>
                        <a:t>32</a:t>
                      </a:r>
                      <a:r>
                        <a:rPr lang="zh-CN" altLang="en-US" sz="2400" kern="0" dirty="0" smtClean="0">
                          <a:latin typeface="Arial Unicode MS" pitchFamily="34" charset="-122"/>
                          <a:ea typeface="Arial Unicode MS" pitchFamily="34" charset="-122"/>
                          <a:cs typeface="Arial Unicode MS" pitchFamily="34" charset="-122"/>
                        </a:rPr>
                        <a:t>位</a:t>
                      </a:r>
                      <a:endParaRPr lang="en-US" altLang="zh-CN" sz="2400" kern="0" dirty="0" smtClean="0">
                        <a:latin typeface="Arial Unicode MS" pitchFamily="34" charset="-122"/>
                        <a:ea typeface="Arial Unicode MS" pitchFamily="34" charset="-122"/>
                        <a:cs typeface="Arial Unicode MS" pitchFamily="34" charset="-122"/>
                      </a:endParaRPr>
                    </a:p>
                    <a:p>
                      <a:pPr algn="ct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en-US" sz="2400" kern="1200" dirty="0" smtClean="0">
                          <a:latin typeface="Arial Unicode MS" pitchFamily="34" charset="-122"/>
                          <a:ea typeface="Arial Unicode MS" pitchFamily="34" charset="-122"/>
                          <a:cs typeface="Arial Unicode MS" pitchFamily="34" charset="-122"/>
                        </a:rPr>
                        <a:t>SQL SERVER 2008 R2</a:t>
                      </a:r>
                      <a:r>
                        <a:rPr lang="zh-CN" altLang="en-US" sz="2400" kern="1200" dirty="0" smtClean="0">
                          <a:latin typeface="Arial Unicode MS" pitchFamily="34" charset="-122"/>
                          <a:ea typeface="Arial Unicode MS" pitchFamily="34" charset="-122"/>
                          <a:cs typeface="Arial Unicode MS" pitchFamily="34" charset="-122"/>
                        </a:rPr>
                        <a:t>或以上</a:t>
                      </a: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algn="ctr"/>
                      <a:r>
                        <a:rPr lang="en-US" sz="2400" kern="1200" dirty="0" smtClean="0">
                          <a:latin typeface="Arial Unicode MS" pitchFamily="34" charset="-122"/>
                          <a:ea typeface="Arial Unicode MS" pitchFamily="34" charset="-122"/>
                          <a:cs typeface="Arial Unicode MS" pitchFamily="34" charset="-122"/>
                        </a:rPr>
                        <a:t>CPU:4</a:t>
                      </a:r>
                      <a:r>
                        <a:rPr lang="zh-CN" altLang="en-US" sz="2400" kern="1200" dirty="0" smtClean="0">
                          <a:latin typeface="Arial Unicode MS" pitchFamily="34" charset="-122"/>
                          <a:ea typeface="Arial Unicode MS" pitchFamily="34" charset="-122"/>
                          <a:cs typeface="Arial Unicode MS" pitchFamily="34" charset="-122"/>
                        </a:rPr>
                        <a:t>核或更高</a:t>
                      </a:r>
                    </a:p>
                    <a:p>
                      <a:pPr algn="ctr"/>
                      <a:r>
                        <a:rPr lang="zh-CN" altLang="en-US" sz="2400" kern="1200" dirty="0" smtClean="0">
                          <a:latin typeface="Arial Unicode MS" pitchFamily="34" charset="-122"/>
                          <a:ea typeface="Arial Unicode MS" pitchFamily="34" charset="-122"/>
                          <a:cs typeface="Arial Unicode MS" pitchFamily="34" charset="-122"/>
                        </a:rPr>
                        <a:t>内存：</a:t>
                      </a:r>
                      <a:r>
                        <a:rPr lang="en-US" sz="2400" kern="1200" dirty="0" smtClean="0">
                          <a:latin typeface="Arial Unicode MS" pitchFamily="34" charset="-122"/>
                          <a:ea typeface="Arial Unicode MS" pitchFamily="34" charset="-122"/>
                          <a:cs typeface="Arial Unicode MS" pitchFamily="34" charset="-122"/>
                        </a:rPr>
                        <a:t>16G</a:t>
                      </a:r>
                      <a:r>
                        <a:rPr lang="zh-CN" altLang="en-US" sz="2400" kern="1200" dirty="0" smtClean="0">
                          <a:latin typeface="Arial Unicode MS" pitchFamily="34" charset="-122"/>
                          <a:ea typeface="Arial Unicode MS" pitchFamily="34" charset="-122"/>
                          <a:cs typeface="Arial Unicode MS" pitchFamily="34" charset="-122"/>
                        </a:rPr>
                        <a:t>或更高</a:t>
                      </a:r>
                    </a:p>
                    <a:p>
                      <a:pPr algn="ctr"/>
                      <a:r>
                        <a:rPr lang="zh-CN" altLang="en-US" sz="2400" kern="1200" dirty="0" smtClean="0">
                          <a:latin typeface="Arial Unicode MS" pitchFamily="34" charset="-122"/>
                          <a:ea typeface="Arial Unicode MS" pitchFamily="34" charset="-122"/>
                          <a:cs typeface="Arial Unicode MS" pitchFamily="34" charset="-122"/>
                        </a:rPr>
                        <a:t>硬盘：</a:t>
                      </a:r>
                      <a:r>
                        <a:rPr lang="en-US" altLang="zh-CN" sz="2400" kern="1200" dirty="0" smtClean="0">
                          <a:latin typeface="Arial Unicode MS" pitchFamily="34" charset="-122"/>
                          <a:ea typeface="Arial Unicode MS" pitchFamily="34" charset="-122"/>
                          <a:cs typeface="Arial Unicode MS" pitchFamily="34" charset="-122"/>
                        </a:rPr>
                        <a:t>SSD </a:t>
                      </a:r>
                      <a:r>
                        <a:rPr lang="en-US" sz="2400" kern="1200" dirty="0" smtClean="0">
                          <a:latin typeface="Arial Unicode MS" pitchFamily="34" charset="-122"/>
                          <a:ea typeface="Arial Unicode MS" pitchFamily="34" charset="-122"/>
                          <a:cs typeface="Arial Unicode MS" pitchFamily="34" charset="-122"/>
                        </a:rPr>
                        <a:t>300G</a:t>
                      </a:r>
                      <a:r>
                        <a:rPr lang="zh-CN" altLang="en-US" sz="2400" kern="1200" dirty="0" smtClean="0">
                          <a:latin typeface="Arial Unicode MS" pitchFamily="34" charset="-122"/>
                          <a:ea typeface="Arial Unicode MS" pitchFamily="34" charset="-122"/>
                          <a:cs typeface="Arial Unicode MS" pitchFamily="34" charset="-122"/>
                        </a:rPr>
                        <a:t>或更高</a:t>
                      </a:r>
                    </a:p>
                    <a:p>
                      <a:pPr algn="ctr"/>
                      <a:endParaRPr lang="zh-CN" altLang="en-US" sz="2400" dirty="0">
                        <a:latin typeface="Arial Unicode MS" pitchFamily="34" charset="-122"/>
                        <a:ea typeface="Arial Unicode MS" pitchFamily="34" charset="-122"/>
                        <a:cs typeface="Arial Unicode MS" pitchFamily="34" charset="-122"/>
                      </a:endParaRPr>
                    </a:p>
                  </a:txBody>
                  <a:tcPr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400" kern="1200" dirty="0" smtClean="0">
                          <a:latin typeface="Arial Unicode MS" pitchFamily="34" charset="-122"/>
                          <a:ea typeface="Arial Unicode MS" pitchFamily="34" charset="-122"/>
                          <a:cs typeface="Arial Unicode MS" pitchFamily="34" charset="-122"/>
                        </a:rPr>
                        <a:t>建议品牌：联想、惠普、戴尔、</a:t>
                      </a:r>
                      <a:r>
                        <a:rPr lang="en-US" sz="2400" kern="1200" dirty="0" smtClean="0">
                          <a:latin typeface="Arial Unicode MS" pitchFamily="34" charset="-122"/>
                          <a:ea typeface="Arial Unicode MS" pitchFamily="34" charset="-122"/>
                          <a:cs typeface="Arial Unicode MS" pitchFamily="34" charset="-122"/>
                        </a:rPr>
                        <a:t>IBM</a:t>
                      </a:r>
                      <a:endParaRPr lang="zh-CN" altLang="en-US" sz="2400" kern="1200" dirty="0" smtClean="0">
                        <a:latin typeface="Arial Unicode MS" pitchFamily="34" charset="-122"/>
                        <a:ea typeface="Arial Unicode MS" pitchFamily="34" charset="-122"/>
                        <a:cs typeface="Arial Unicode MS" pitchFamily="34" charset="-122"/>
                      </a:endParaRPr>
                    </a:p>
                    <a:p>
                      <a:pPr algn="ctr"/>
                      <a:endParaRPr lang="zh-CN" altLang="en-US" sz="2400" dirty="0">
                        <a:latin typeface="Arial Unicode MS" pitchFamily="34" charset="-122"/>
                        <a:ea typeface="Arial Unicode MS" pitchFamily="34" charset="-122"/>
                        <a:cs typeface="Arial Unicode MS" pitchFamily="34" charset="-122"/>
                      </a:endParaRPr>
                    </a:p>
                  </a:txBody>
                  <a:tcPr marT="60960" marB="60960" anchor="ctr"/>
                </a:tc>
              </a:tr>
            </a:tbl>
          </a:graphicData>
        </a:graphic>
      </p:graphicFrame>
      <p:sp>
        <p:nvSpPr>
          <p:cNvPr id="97301" name="矩形 4"/>
          <p:cNvSpPr>
            <a:spLocks noChangeArrowheads="1"/>
          </p:cNvSpPr>
          <p:nvPr/>
        </p:nvSpPr>
        <p:spPr bwMode="auto">
          <a:xfrm>
            <a:off x="179388" y="188913"/>
            <a:ext cx="3606800" cy="400050"/>
          </a:xfrm>
          <a:prstGeom prst="rect">
            <a:avLst/>
          </a:prstGeom>
          <a:noFill/>
          <a:ln w="9525">
            <a:noFill/>
            <a:miter lim="800000"/>
            <a:headEnd/>
            <a:tailEnd/>
          </a:ln>
        </p:spPr>
        <p:txBody>
          <a:bodyPr wrap="none">
            <a:spAutoFit/>
          </a:bodyPr>
          <a:lstStyle/>
          <a:p>
            <a:pPr marL="739775" lvl="1" indent="-398463" eaLnBrk="0" hangingPunct="0">
              <a:spcAft>
                <a:spcPts val="800"/>
              </a:spcAft>
              <a:buSzPct val="80000"/>
            </a:pPr>
            <a:r>
              <a:rPr lang="zh-CN" altLang="en-US" sz="2000" b="1">
                <a:solidFill>
                  <a:srgbClr val="FF0000"/>
                </a:solidFill>
                <a:latin typeface="华文细黑"/>
                <a:ea typeface="华文细黑"/>
                <a:cs typeface="华文细黑"/>
              </a:rPr>
              <a:t>服务器系统及硬件配置需求</a:t>
            </a:r>
          </a:p>
        </p:txBody>
      </p:sp>
    </p:spTree>
  </p:cSld>
  <p:clrMapOvr>
    <a:masterClrMapping/>
  </p:clrMapOvr>
  <p:transition spd="med">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标题 1"/>
          <p:cNvSpPr>
            <a:spLocks noGrp="1"/>
          </p:cNvSpPr>
          <p:nvPr>
            <p:ph type="title"/>
          </p:nvPr>
        </p:nvSpPr>
        <p:spPr>
          <a:xfrm>
            <a:off x="0" y="0"/>
            <a:ext cx="8496300" cy="712788"/>
          </a:xfrm>
        </p:spPr>
        <p:txBody>
          <a:bodyPr/>
          <a:lstStyle/>
          <a:p>
            <a:pPr eaLnBrk="1" hangingPunct="1"/>
            <a:r>
              <a:rPr lang="zh-CN" altLang="en-US" smtClean="0">
                <a:solidFill>
                  <a:srgbClr val="002060"/>
                </a:solidFill>
                <a:latin typeface="Arial Unicode MS"/>
                <a:ea typeface="Arial Unicode MS"/>
                <a:cs typeface="Arial Unicode MS"/>
              </a:rPr>
              <a:t>典型案例</a:t>
            </a:r>
          </a:p>
        </p:txBody>
      </p:sp>
      <p:sp>
        <p:nvSpPr>
          <p:cNvPr id="98306" name="Text Box 6"/>
          <p:cNvSpPr txBox="1">
            <a:spLocks noChangeArrowheads="1"/>
          </p:cNvSpPr>
          <p:nvPr/>
        </p:nvSpPr>
        <p:spPr bwMode="auto">
          <a:xfrm>
            <a:off x="663575" y="4173538"/>
            <a:ext cx="184150" cy="369887"/>
          </a:xfrm>
          <a:prstGeom prst="rect">
            <a:avLst/>
          </a:prstGeom>
          <a:noFill/>
          <a:ln w="9525">
            <a:noFill/>
            <a:miter lim="800000"/>
            <a:headEnd/>
            <a:tailEnd/>
          </a:ln>
        </p:spPr>
        <p:txBody>
          <a:bodyPr wrap="none">
            <a:spAutoFit/>
          </a:bodyPr>
          <a:lstStyle/>
          <a:p>
            <a:endParaRPr lang="zh-CN" altLang="en-US">
              <a:solidFill>
                <a:srgbClr val="002060"/>
              </a:solidFill>
              <a:latin typeface="Arial Unicode MS"/>
              <a:ea typeface="Arial Unicode MS"/>
              <a:cs typeface="Arial Unicode MS"/>
            </a:endParaRPr>
          </a:p>
        </p:txBody>
      </p:sp>
      <p:sp>
        <p:nvSpPr>
          <p:cNvPr id="98307" name="Text Box 7"/>
          <p:cNvSpPr txBox="1">
            <a:spLocks noChangeArrowheads="1"/>
          </p:cNvSpPr>
          <p:nvPr/>
        </p:nvSpPr>
        <p:spPr bwMode="auto">
          <a:xfrm>
            <a:off x="663575" y="4367213"/>
            <a:ext cx="184150" cy="368300"/>
          </a:xfrm>
          <a:prstGeom prst="rect">
            <a:avLst/>
          </a:prstGeom>
          <a:noFill/>
          <a:ln w="9525">
            <a:noFill/>
            <a:miter lim="800000"/>
            <a:headEnd/>
            <a:tailEnd/>
          </a:ln>
        </p:spPr>
        <p:txBody>
          <a:bodyPr wrap="none">
            <a:spAutoFit/>
          </a:bodyPr>
          <a:lstStyle/>
          <a:p>
            <a:endParaRPr lang="zh-CN" altLang="en-US">
              <a:solidFill>
                <a:srgbClr val="002060"/>
              </a:solidFill>
              <a:latin typeface="Arial Unicode MS"/>
              <a:ea typeface="Arial Unicode MS"/>
              <a:cs typeface="Arial Unicode MS"/>
            </a:endParaRPr>
          </a:p>
        </p:txBody>
      </p:sp>
      <p:pic>
        <p:nvPicPr>
          <p:cNvPr id="98308" name="Picture 12"/>
          <p:cNvPicPr>
            <a:picLocks noChangeAspect="1" noChangeArrowheads="1"/>
          </p:cNvPicPr>
          <p:nvPr/>
        </p:nvPicPr>
        <p:blipFill>
          <a:blip r:embed="rId2"/>
          <a:srcRect/>
          <a:stretch>
            <a:fillRect/>
          </a:stretch>
        </p:blipFill>
        <p:spPr bwMode="auto">
          <a:xfrm>
            <a:off x="7072313" y="2928938"/>
            <a:ext cx="1239837" cy="1230312"/>
          </a:xfrm>
          <a:prstGeom prst="rect">
            <a:avLst/>
          </a:prstGeom>
          <a:noFill/>
          <a:ln w="9525">
            <a:noFill/>
            <a:miter lim="800000"/>
            <a:headEnd/>
            <a:tailEnd/>
          </a:ln>
        </p:spPr>
      </p:pic>
      <p:pic>
        <p:nvPicPr>
          <p:cNvPr id="98309" name="Picture 14"/>
          <p:cNvPicPr>
            <a:picLocks noChangeAspect="1" noChangeArrowheads="1"/>
          </p:cNvPicPr>
          <p:nvPr/>
        </p:nvPicPr>
        <p:blipFill>
          <a:blip r:embed="rId3"/>
          <a:srcRect/>
          <a:stretch>
            <a:fillRect/>
          </a:stretch>
        </p:blipFill>
        <p:spPr bwMode="auto">
          <a:xfrm>
            <a:off x="4857750" y="2928938"/>
            <a:ext cx="1225550" cy="1187450"/>
          </a:xfrm>
          <a:prstGeom prst="rect">
            <a:avLst/>
          </a:prstGeom>
          <a:noFill/>
          <a:ln w="9525">
            <a:noFill/>
            <a:miter lim="800000"/>
            <a:headEnd/>
            <a:tailEnd/>
          </a:ln>
        </p:spPr>
      </p:pic>
      <p:sp>
        <p:nvSpPr>
          <p:cNvPr id="98310" name="Text Box 16"/>
          <p:cNvSpPr txBox="1">
            <a:spLocks noChangeArrowheads="1"/>
          </p:cNvSpPr>
          <p:nvPr/>
        </p:nvSpPr>
        <p:spPr bwMode="auto">
          <a:xfrm>
            <a:off x="1643063" y="4286250"/>
            <a:ext cx="571500"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电子</a:t>
            </a:r>
          </a:p>
        </p:txBody>
      </p:sp>
      <p:sp>
        <p:nvSpPr>
          <p:cNvPr id="98311" name="Text Box 18"/>
          <p:cNvSpPr txBox="1">
            <a:spLocks noChangeArrowheads="1"/>
          </p:cNvSpPr>
          <p:nvPr/>
        </p:nvSpPr>
        <p:spPr bwMode="auto">
          <a:xfrm>
            <a:off x="5292725" y="4281488"/>
            <a:ext cx="565150"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五金</a:t>
            </a:r>
          </a:p>
        </p:txBody>
      </p:sp>
      <p:sp>
        <p:nvSpPr>
          <p:cNvPr id="98312" name="Text Box 19"/>
          <p:cNvSpPr txBox="1">
            <a:spLocks noChangeArrowheads="1"/>
          </p:cNvSpPr>
          <p:nvPr/>
        </p:nvSpPr>
        <p:spPr bwMode="auto">
          <a:xfrm>
            <a:off x="7429500" y="4214813"/>
            <a:ext cx="714375"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塑胶</a:t>
            </a:r>
          </a:p>
        </p:txBody>
      </p:sp>
      <p:sp>
        <p:nvSpPr>
          <p:cNvPr id="98313" name="Text Box 20"/>
          <p:cNvSpPr txBox="1">
            <a:spLocks noChangeArrowheads="1"/>
          </p:cNvSpPr>
          <p:nvPr/>
        </p:nvSpPr>
        <p:spPr bwMode="auto">
          <a:xfrm>
            <a:off x="1500188" y="6551613"/>
            <a:ext cx="1235075"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装备制造</a:t>
            </a:r>
          </a:p>
        </p:txBody>
      </p:sp>
      <p:sp>
        <p:nvSpPr>
          <p:cNvPr id="98314" name="Text Box 21"/>
          <p:cNvSpPr txBox="1">
            <a:spLocks noChangeArrowheads="1"/>
          </p:cNvSpPr>
          <p:nvPr/>
        </p:nvSpPr>
        <p:spPr bwMode="auto">
          <a:xfrm>
            <a:off x="4643438" y="6478588"/>
            <a:ext cx="642937"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印刷</a:t>
            </a:r>
          </a:p>
        </p:txBody>
      </p:sp>
      <p:sp>
        <p:nvSpPr>
          <p:cNvPr id="98315" name="Text Box 23"/>
          <p:cNvSpPr txBox="1">
            <a:spLocks noChangeArrowheads="1"/>
          </p:cNvSpPr>
          <p:nvPr/>
        </p:nvSpPr>
        <p:spPr bwMode="auto">
          <a:xfrm>
            <a:off x="6500813" y="6551613"/>
            <a:ext cx="1828800" cy="307975"/>
          </a:xfrm>
          <a:prstGeom prst="rect">
            <a:avLst/>
          </a:prstGeom>
          <a:noFill/>
          <a:ln w="9525">
            <a:noFill/>
            <a:miter lim="800000"/>
            <a:headEnd/>
            <a:tailEnd/>
          </a:ln>
        </p:spPr>
        <p:txBody>
          <a:bodyPr>
            <a:spAutoFit/>
          </a:bodyPr>
          <a:lstStyle/>
          <a:p>
            <a:r>
              <a:rPr lang="zh-CN" altLang="en-US" sz="1400" b="1">
                <a:solidFill>
                  <a:srgbClr val="002060"/>
                </a:solidFill>
                <a:latin typeface="Arial Unicode MS"/>
                <a:ea typeface="Arial Unicode MS"/>
                <a:cs typeface="Arial Unicode MS"/>
              </a:rPr>
              <a:t>汽配 </a:t>
            </a:r>
            <a:r>
              <a:rPr lang="en-US" altLang="zh-CN" sz="1400" b="1">
                <a:solidFill>
                  <a:srgbClr val="002060"/>
                </a:solidFill>
                <a:latin typeface="Arial Unicode MS"/>
                <a:ea typeface="Arial Unicode MS"/>
                <a:cs typeface="Arial Unicode MS"/>
              </a:rPr>
              <a:t>/ </a:t>
            </a:r>
            <a:r>
              <a:rPr lang="zh-CN" altLang="en-US" sz="1400" b="1">
                <a:solidFill>
                  <a:srgbClr val="002060"/>
                </a:solidFill>
                <a:latin typeface="Arial Unicode MS"/>
                <a:ea typeface="Arial Unicode MS"/>
                <a:cs typeface="Arial Unicode MS"/>
              </a:rPr>
              <a:t>精密零部件</a:t>
            </a:r>
          </a:p>
        </p:txBody>
      </p:sp>
      <p:pic>
        <p:nvPicPr>
          <p:cNvPr id="98316" name="Picture 2" descr="G:\0.MyWork\32.画册\20170404\印刷业.jpg"/>
          <p:cNvPicPr>
            <a:picLocks noChangeAspect="1" noChangeArrowheads="1"/>
          </p:cNvPicPr>
          <p:nvPr/>
        </p:nvPicPr>
        <p:blipFill>
          <a:blip r:embed="rId4"/>
          <a:srcRect/>
          <a:stretch>
            <a:fillRect/>
          </a:stretch>
        </p:blipFill>
        <p:spPr bwMode="auto">
          <a:xfrm>
            <a:off x="4071938" y="4692650"/>
            <a:ext cx="1785937" cy="1681163"/>
          </a:xfrm>
          <a:prstGeom prst="rect">
            <a:avLst/>
          </a:prstGeom>
          <a:noFill/>
          <a:ln w="9525">
            <a:noFill/>
            <a:miter lim="800000"/>
            <a:headEnd/>
            <a:tailEnd/>
          </a:ln>
        </p:spPr>
      </p:pic>
      <p:pic>
        <p:nvPicPr>
          <p:cNvPr id="98317" name="Picture 4" descr="http://www.spintecgear.com/uploadfile/image/201303/jiqi580/22b.jpg"/>
          <p:cNvPicPr>
            <a:picLocks noChangeAspect="1" noChangeArrowheads="1"/>
          </p:cNvPicPr>
          <p:nvPr/>
        </p:nvPicPr>
        <p:blipFill>
          <a:blip r:embed="rId5"/>
          <a:srcRect/>
          <a:stretch>
            <a:fillRect/>
          </a:stretch>
        </p:blipFill>
        <p:spPr bwMode="auto">
          <a:xfrm>
            <a:off x="6072188" y="4692650"/>
            <a:ext cx="2571750" cy="1714500"/>
          </a:xfrm>
          <a:prstGeom prst="rect">
            <a:avLst/>
          </a:prstGeom>
          <a:noFill/>
          <a:ln w="9525">
            <a:noFill/>
            <a:miter lim="800000"/>
            <a:headEnd/>
            <a:tailEnd/>
          </a:ln>
        </p:spPr>
      </p:pic>
      <p:pic>
        <p:nvPicPr>
          <p:cNvPr id="98318" name="Picture 5" descr="G:\0.MyWork\32.画册\20170404\电子.png"/>
          <p:cNvPicPr>
            <a:picLocks noChangeAspect="1" noChangeArrowheads="1"/>
          </p:cNvPicPr>
          <p:nvPr/>
        </p:nvPicPr>
        <p:blipFill>
          <a:blip r:embed="rId6"/>
          <a:srcRect/>
          <a:stretch>
            <a:fillRect/>
          </a:stretch>
        </p:blipFill>
        <p:spPr bwMode="auto">
          <a:xfrm>
            <a:off x="500063" y="2998788"/>
            <a:ext cx="3071812" cy="1139825"/>
          </a:xfrm>
          <a:prstGeom prst="rect">
            <a:avLst/>
          </a:prstGeom>
          <a:noFill/>
          <a:ln w="9525">
            <a:noFill/>
            <a:miter lim="800000"/>
            <a:headEnd/>
            <a:tailEnd/>
          </a:ln>
        </p:spPr>
      </p:pic>
      <p:pic>
        <p:nvPicPr>
          <p:cNvPr id="98319" name="Picture 6" descr="G:\0.MyWork\32.画册\20170404\电梯.jpg"/>
          <p:cNvPicPr>
            <a:picLocks noChangeAspect="1" noChangeArrowheads="1"/>
          </p:cNvPicPr>
          <p:nvPr/>
        </p:nvPicPr>
        <p:blipFill>
          <a:blip r:embed="rId7"/>
          <a:srcRect/>
          <a:stretch>
            <a:fillRect/>
          </a:stretch>
        </p:blipFill>
        <p:spPr bwMode="auto">
          <a:xfrm>
            <a:off x="500063" y="4692650"/>
            <a:ext cx="3071812" cy="1663700"/>
          </a:xfrm>
          <a:prstGeom prst="rect">
            <a:avLst/>
          </a:prstGeom>
          <a:noFill/>
          <a:ln w="9525">
            <a:noFill/>
            <a:miter lim="800000"/>
            <a:headEnd/>
            <a:tailEnd/>
          </a:ln>
        </p:spPr>
      </p:pic>
      <p:pic>
        <p:nvPicPr>
          <p:cNvPr id="98320" name="Picture 16" descr="http://www.ljerp.net/upfile/2015060622372554694.jpg"/>
          <p:cNvPicPr>
            <a:picLocks noChangeAspect="1" noChangeArrowheads="1"/>
          </p:cNvPicPr>
          <p:nvPr/>
        </p:nvPicPr>
        <p:blipFill>
          <a:blip r:embed="rId8"/>
          <a:srcRect/>
          <a:stretch>
            <a:fillRect/>
          </a:stretch>
        </p:blipFill>
        <p:spPr bwMode="auto">
          <a:xfrm>
            <a:off x="642938" y="706438"/>
            <a:ext cx="2500312" cy="730250"/>
          </a:xfrm>
          <a:prstGeom prst="rect">
            <a:avLst/>
          </a:prstGeom>
          <a:noFill/>
          <a:ln w="9525">
            <a:noFill/>
            <a:miter lim="800000"/>
            <a:headEnd/>
            <a:tailEnd/>
          </a:ln>
        </p:spPr>
      </p:pic>
      <p:pic>
        <p:nvPicPr>
          <p:cNvPr id="98321" name="Picture 18" descr="http://www.ljerp.net/upfile/2015021212051711069.jpg"/>
          <p:cNvPicPr>
            <a:picLocks noChangeAspect="1" noChangeArrowheads="1"/>
          </p:cNvPicPr>
          <p:nvPr/>
        </p:nvPicPr>
        <p:blipFill>
          <a:blip r:embed="rId9"/>
          <a:srcRect/>
          <a:stretch>
            <a:fillRect/>
          </a:stretch>
        </p:blipFill>
        <p:spPr bwMode="auto">
          <a:xfrm>
            <a:off x="4357688" y="1643063"/>
            <a:ext cx="1733550" cy="400050"/>
          </a:xfrm>
          <a:prstGeom prst="rect">
            <a:avLst/>
          </a:prstGeom>
          <a:noFill/>
          <a:ln w="9525">
            <a:noFill/>
            <a:miter lim="800000"/>
            <a:headEnd/>
            <a:tailEnd/>
          </a:ln>
        </p:spPr>
      </p:pic>
      <p:pic>
        <p:nvPicPr>
          <p:cNvPr id="98322" name="Picture 20" descr="http://www.ljerp.net/upfile/2015021211585119631.jpg"/>
          <p:cNvPicPr>
            <a:picLocks noChangeAspect="1" noChangeArrowheads="1"/>
          </p:cNvPicPr>
          <p:nvPr/>
        </p:nvPicPr>
        <p:blipFill>
          <a:blip r:embed="rId10"/>
          <a:srcRect/>
          <a:stretch>
            <a:fillRect/>
          </a:stretch>
        </p:blipFill>
        <p:spPr bwMode="auto">
          <a:xfrm>
            <a:off x="714375" y="1643063"/>
            <a:ext cx="3019425" cy="495300"/>
          </a:xfrm>
          <a:prstGeom prst="rect">
            <a:avLst/>
          </a:prstGeom>
          <a:noFill/>
          <a:ln w="9525">
            <a:noFill/>
            <a:miter lim="800000"/>
            <a:headEnd/>
            <a:tailEnd/>
          </a:ln>
        </p:spPr>
      </p:pic>
      <p:pic>
        <p:nvPicPr>
          <p:cNvPr id="98323" name="Picture 22" descr="http://www.ljerp.net/upfile/2015021211550480603.jpg"/>
          <p:cNvPicPr>
            <a:picLocks noChangeAspect="1" noChangeArrowheads="1"/>
          </p:cNvPicPr>
          <p:nvPr/>
        </p:nvPicPr>
        <p:blipFill>
          <a:blip r:embed="rId11"/>
          <a:srcRect/>
          <a:stretch>
            <a:fillRect/>
          </a:stretch>
        </p:blipFill>
        <p:spPr bwMode="auto">
          <a:xfrm>
            <a:off x="3643313" y="712788"/>
            <a:ext cx="666750" cy="639762"/>
          </a:xfrm>
          <a:prstGeom prst="rect">
            <a:avLst/>
          </a:prstGeom>
          <a:noFill/>
          <a:ln w="9525">
            <a:noFill/>
            <a:miter lim="800000"/>
            <a:headEnd/>
            <a:tailEnd/>
          </a:ln>
        </p:spPr>
      </p:pic>
      <p:pic>
        <p:nvPicPr>
          <p:cNvPr id="98324" name="Picture 8" descr="http://www.szeyang.com/sitecn/images/logo.jpg"/>
          <p:cNvPicPr>
            <a:picLocks noChangeAspect="1" noChangeArrowheads="1"/>
          </p:cNvPicPr>
          <p:nvPr/>
        </p:nvPicPr>
        <p:blipFill>
          <a:blip r:embed="rId12"/>
          <a:srcRect/>
          <a:stretch>
            <a:fillRect/>
          </a:stretch>
        </p:blipFill>
        <p:spPr bwMode="auto">
          <a:xfrm>
            <a:off x="6786563" y="571500"/>
            <a:ext cx="2009775" cy="731838"/>
          </a:xfrm>
          <a:prstGeom prst="rect">
            <a:avLst/>
          </a:prstGeom>
          <a:noFill/>
          <a:ln w="9525">
            <a:noFill/>
            <a:miter lim="800000"/>
            <a:headEnd/>
            <a:tailEnd/>
          </a:ln>
        </p:spPr>
      </p:pic>
      <p:pic>
        <p:nvPicPr>
          <p:cNvPr id="98325" name="Picture 11"/>
          <p:cNvPicPr>
            <a:picLocks noChangeAspect="1" noChangeArrowheads="1"/>
          </p:cNvPicPr>
          <p:nvPr/>
        </p:nvPicPr>
        <p:blipFill>
          <a:blip r:embed="rId13"/>
          <a:srcRect/>
          <a:stretch>
            <a:fillRect/>
          </a:stretch>
        </p:blipFill>
        <p:spPr bwMode="auto">
          <a:xfrm>
            <a:off x="642938" y="2286000"/>
            <a:ext cx="3695700" cy="617538"/>
          </a:xfrm>
          <a:prstGeom prst="rect">
            <a:avLst/>
          </a:prstGeom>
          <a:noFill/>
          <a:ln w="9525">
            <a:noFill/>
            <a:miter lim="800000"/>
            <a:headEnd/>
            <a:tailEnd/>
          </a:ln>
        </p:spPr>
      </p:pic>
      <p:pic>
        <p:nvPicPr>
          <p:cNvPr id="98326" name="Picture 13" descr="http://smartcoil.com.cn/images/logosc.png"/>
          <p:cNvPicPr>
            <a:picLocks noChangeAspect="1" noChangeArrowheads="1"/>
          </p:cNvPicPr>
          <p:nvPr/>
        </p:nvPicPr>
        <p:blipFill>
          <a:blip r:embed="rId14"/>
          <a:srcRect/>
          <a:stretch>
            <a:fillRect/>
          </a:stretch>
        </p:blipFill>
        <p:spPr bwMode="auto">
          <a:xfrm>
            <a:off x="7410450" y="1570038"/>
            <a:ext cx="1733550" cy="539750"/>
          </a:xfrm>
          <a:prstGeom prst="rect">
            <a:avLst/>
          </a:prstGeom>
          <a:noFill/>
          <a:ln w="9525">
            <a:noFill/>
            <a:miter lim="800000"/>
            <a:headEnd/>
            <a:tailEnd/>
          </a:ln>
        </p:spPr>
      </p:pic>
      <p:pic>
        <p:nvPicPr>
          <p:cNvPr id="98327" name="Picture 15" descr="http://img.job5156.com/content/upload/company/2012-05/c108289_7eev8p8ffs.JPG"/>
          <p:cNvPicPr>
            <a:picLocks noChangeAspect="1" noChangeArrowheads="1"/>
          </p:cNvPicPr>
          <p:nvPr/>
        </p:nvPicPr>
        <p:blipFill>
          <a:blip r:embed="rId15"/>
          <a:srcRect/>
          <a:stretch>
            <a:fillRect/>
          </a:stretch>
        </p:blipFill>
        <p:spPr bwMode="auto">
          <a:xfrm>
            <a:off x="6500813" y="1500188"/>
            <a:ext cx="769937" cy="660400"/>
          </a:xfrm>
          <a:prstGeom prst="rect">
            <a:avLst/>
          </a:prstGeom>
          <a:noFill/>
          <a:ln w="9525">
            <a:noFill/>
            <a:miter lim="800000"/>
            <a:headEnd/>
            <a:tailEnd/>
          </a:ln>
        </p:spPr>
      </p:pic>
      <p:sp>
        <p:nvSpPr>
          <p:cNvPr id="98328" name="Rectangle 3"/>
          <p:cNvSpPr>
            <a:spLocks noChangeArrowheads="1"/>
          </p:cNvSpPr>
          <p:nvPr/>
        </p:nvSpPr>
        <p:spPr bwMode="auto">
          <a:xfrm>
            <a:off x="0" y="5305425"/>
            <a:ext cx="184150" cy="368300"/>
          </a:xfrm>
          <a:prstGeom prst="rect">
            <a:avLst/>
          </a:prstGeom>
          <a:noFill/>
          <a:ln w="9525">
            <a:noFill/>
            <a:miter lim="800000"/>
            <a:headEnd/>
            <a:tailEnd/>
          </a:ln>
        </p:spPr>
        <p:txBody>
          <a:bodyPr wrap="none" anchor="ctr">
            <a:spAutoFit/>
          </a:bodyPr>
          <a:lstStyle/>
          <a:p>
            <a:endParaRPr lang="zh-CN" altLang="zh-CN">
              <a:solidFill>
                <a:srgbClr val="002060"/>
              </a:solidFill>
              <a:latin typeface="Arial Unicode MS"/>
              <a:ea typeface="Arial Unicode MS"/>
              <a:cs typeface="Arial Unicode MS"/>
            </a:endParaRPr>
          </a:p>
        </p:txBody>
      </p:sp>
    </p:spTree>
  </p:cSld>
  <p:clrMapOvr>
    <a:masterClrMapping/>
  </p:clrMapOvr>
  <p:transition spd="med">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r>
              <a:rPr lang="zh-CN" altLang="en-US" sz="2600" b="1">
                <a:solidFill>
                  <a:srgbClr val="002060"/>
                </a:solidFill>
                <a:latin typeface="微软雅黑" pitchFamily="34" charset="-122"/>
                <a:ea typeface="微软雅黑" pitchFamily="34" charset="-122"/>
              </a:rPr>
              <a:t>系统实施及售后服务</a:t>
            </a:r>
            <a:endParaRPr lang="en-US" altLang="zh-CN" sz="2600" b="1">
              <a:solidFill>
                <a:srgbClr val="002060"/>
              </a:solidFill>
              <a:latin typeface="微软雅黑" pitchFamily="34" charset="-122"/>
              <a:ea typeface="微软雅黑" pitchFamily="34" charset="-122"/>
            </a:endParaRPr>
          </a:p>
        </p:txBody>
      </p:sp>
      <p:grpSp>
        <p:nvGrpSpPr>
          <p:cNvPr id="99330" name="组合 3"/>
          <p:cNvGrpSpPr>
            <a:grpSpLocks/>
          </p:cNvGrpSpPr>
          <p:nvPr/>
        </p:nvGrpSpPr>
        <p:grpSpPr bwMode="auto">
          <a:xfrm>
            <a:off x="425450" y="1295400"/>
            <a:ext cx="8148638" cy="4775200"/>
            <a:chOff x="145471" y="776445"/>
            <a:chExt cx="8207763" cy="5498010"/>
          </a:xfrm>
        </p:grpSpPr>
        <p:sp>
          <p:nvSpPr>
            <p:cNvPr id="4" name="Line 14"/>
            <p:cNvSpPr>
              <a:spLocks noChangeShapeType="1"/>
            </p:cNvSpPr>
            <p:nvPr/>
          </p:nvSpPr>
          <p:spPr bwMode="auto">
            <a:xfrm flipV="1">
              <a:off x="5823587" y="1587986"/>
              <a:ext cx="991392" cy="621451"/>
            </a:xfrm>
            <a:prstGeom prst="line">
              <a:avLst/>
            </a:prstGeom>
            <a:noFill/>
            <a:ln w="57150" cap="rnd">
              <a:solidFill>
                <a:schemeClr val="tx1"/>
              </a:solidFill>
              <a:prstDash val="sysDot"/>
              <a:round/>
              <a:headEnd/>
              <a:tailEnd/>
            </a:ln>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5" name="Line 13"/>
            <p:cNvSpPr>
              <a:spLocks noChangeShapeType="1"/>
            </p:cNvSpPr>
            <p:nvPr/>
          </p:nvSpPr>
          <p:spPr bwMode="auto">
            <a:xfrm flipV="1">
              <a:off x="3919155" y="2728531"/>
              <a:ext cx="914639" cy="557478"/>
            </a:xfrm>
            <a:prstGeom prst="line">
              <a:avLst/>
            </a:prstGeom>
            <a:noFill/>
            <a:ln w="57150" cap="rnd">
              <a:solidFill>
                <a:schemeClr val="tx1"/>
              </a:solidFill>
              <a:prstDash val="sysDot"/>
              <a:round/>
              <a:headEnd/>
              <a:tailEnd/>
            </a:ln>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6" name="Rectangle 3"/>
            <p:cNvSpPr>
              <a:spLocks noChangeArrowheads="1"/>
            </p:cNvSpPr>
            <p:nvPr/>
          </p:nvSpPr>
          <p:spPr bwMode="gray">
            <a:xfrm rot="3419336">
              <a:off x="6675992" y="933047"/>
              <a:ext cx="1058293" cy="1026570"/>
            </a:xfrm>
            <a:prstGeom prst="rect">
              <a:avLst/>
            </a:prstGeom>
            <a:gradFill rotWithShape="1">
              <a:gsLst>
                <a:gs pos="0">
                  <a:srgbClr val="FFE701"/>
                </a:gs>
                <a:gs pos="100000">
                  <a:srgbClr val="FFE701">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99334" name="Text Box 4"/>
            <p:cNvSpPr txBox="1">
              <a:spLocks noChangeArrowheads="1"/>
            </p:cNvSpPr>
            <p:nvPr/>
          </p:nvSpPr>
          <p:spPr bwMode="auto">
            <a:xfrm>
              <a:off x="7500378" y="1995818"/>
              <a:ext cx="852856" cy="1641779"/>
            </a:xfrm>
            <a:prstGeom prst="rect">
              <a:avLst/>
            </a:prstGeom>
            <a:noFill/>
            <a:ln w="9525">
              <a:noFill/>
              <a:miter lim="800000"/>
              <a:headEnd/>
              <a:tailEnd/>
            </a:ln>
          </p:spPr>
          <p:txBody>
            <a:bodyPr wrap="none">
              <a:spAutoFit/>
            </a:bodyPr>
            <a:lstStyle/>
            <a:p>
              <a:pPr>
                <a:lnSpc>
                  <a:spcPts val="2563"/>
                </a:lnSpc>
              </a:pPr>
              <a:r>
                <a:rPr lang="zh-CN" altLang="en-US" sz="1200" b="1">
                  <a:solidFill>
                    <a:srgbClr val="002060"/>
                  </a:solidFill>
                  <a:latin typeface="微软雅黑" pitchFamily="34" charset="-122"/>
                  <a:ea typeface="微软雅黑" pitchFamily="34" charset="-122"/>
                </a:rPr>
                <a:t> 上门回访</a:t>
              </a:r>
            </a:p>
            <a:p>
              <a:pPr>
                <a:lnSpc>
                  <a:spcPts val="2563"/>
                </a:lnSpc>
              </a:pPr>
              <a:r>
                <a:rPr lang="zh-CN" altLang="en-US" sz="1200" b="1">
                  <a:solidFill>
                    <a:srgbClr val="002060"/>
                  </a:solidFill>
                  <a:latin typeface="微软雅黑" pitchFamily="34" charset="-122"/>
                  <a:ea typeface="微软雅黑" pitchFamily="34" charset="-122"/>
                </a:rPr>
                <a:t> 远程服务</a:t>
              </a:r>
              <a:endParaRPr lang="en-US" altLang="zh-CN" sz="1200" b="1">
                <a:solidFill>
                  <a:srgbClr val="002060"/>
                </a:solidFill>
                <a:latin typeface="微软雅黑" pitchFamily="34" charset="-122"/>
                <a:ea typeface="微软雅黑" pitchFamily="34" charset="-122"/>
              </a:endParaRPr>
            </a:p>
            <a:p>
              <a:pPr>
                <a:lnSpc>
                  <a:spcPts val="2563"/>
                </a:lnSpc>
              </a:pPr>
              <a:r>
                <a:rPr lang="zh-CN" altLang="en-US" sz="1200" b="1">
                  <a:solidFill>
                    <a:srgbClr val="002060"/>
                  </a:solidFill>
                  <a:latin typeface="微软雅黑" pitchFamily="34" charset="-122"/>
                  <a:ea typeface="微软雅黑" pitchFamily="34" charset="-122"/>
                </a:rPr>
                <a:t> 活动支持</a:t>
              </a:r>
              <a:endParaRPr lang="en-US" altLang="zh-CN" sz="1200" b="1">
                <a:solidFill>
                  <a:srgbClr val="002060"/>
                </a:solidFill>
                <a:latin typeface="微软雅黑" pitchFamily="34" charset="-122"/>
                <a:ea typeface="微软雅黑" pitchFamily="34" charset="-122"/>
              </a:endParaRPr>
            </a:p>
            <a:p>
              <a:pPr>
                <a:lnSpc>
                  <a:spcPts val="2563"/>
                </a:lnSpc>
              </a:pPr>
              <a:r>
                <a:rPr lang="zh-CN" altLang="en-US" sz="1200" b="1">
                  <a:solidFill>
                    <a:srgbClr val="002060"/>
                  </a:solidFill>
                  <a:latin typeface="微软雅黑" pitchFamily="34" charset="-122"/>
                  <a:ea typeface="微软雅黑" pitchFamily="34" charset="-122"/>
                </a:rPr>
                <a:t> 软件升级</a:t>
              </a:r>
            </a:p>
          </p:txBody>
        </p:sp>
        <p:sp>
          <p:nvSpPr>
            <p:cNvPr id="8" name="Rectangle 5"/>
            <p:cNvSpPr>
              <a:spLocks noChangeAspect="1" noChangeArrowheads="1"/>
            </p:cNvSpPr>
            <p:nvPr/>
          </p:nvSpPr>
          <p:spPr bwMode="gray">
            <a:xfrm rot="3419336">
              <a:off x="1224818" y="1250751"/>
              <a:ext cx="1111300" cy="1124110"/>
            </a:xfrm>
            <a:prstGeom prst="rect">
              <a:avLst/>
            </a:prstGeom>
            <a:gradFill rotWithShape="1">
              <a:gsLst>
                <a:gs pos="0">
                  <a:srgbClr val="00B000"/>
                </a:gs>
                <a:gs pos="100000">
                  <a:srgbClr val="00B000">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99336" name="Text Box 6"/>
            <p:cNvSpPr txBox="1">
              <a:spLocks noChangeArrowheads="1"/>
            </p:cNvSpPr>
            <p:nvPr/>
          </p:nvSpPr>
          <p:spPr bwMode="gray">
            <a:xfrm>
              <a:off x="1374038" y="1595845"/>
              <a:ext cx="909368" cy="354341"/>
            </a:xfrm>
            <a:prstGeom prst="rect">
              <a:avLst/>
            </a:prstGeom>
            <a:noFill/>
            <a:ln w="9525" algn="ctr">
              <a:noFill/>
              <a:miter lim="800000"/>
              <a:headEnd/>
              <a:tailEnd/>
            </a:ln>
          </p:spPr>
          <p:txBody>
            <a:bodyPr wrap="none">
              <a:spAutoFit/>
            </a:bodyPr>
            <a:lstStyle/>
            <a:p>
              <a:pPr eaLnBrk="0" hangingPunct="0"/>
              <a:r>
                <a:rPr lang="zh-CN" altLang="en-US" sz="1400" b="1">
                  <a:solidFill>
                    <a:srgbClr val="002060"/>
                  </a:solidFill>
                  <a:latin typeface="微软雅黑" pitchFamily="34" charset="-122"/>
                  <a:ea typeface="微软雅黑" pitchFamily="34" charset="-122"/>
                </a:rPr>
                <a:t>前期调研</a:t>
              </a:r>
              <a:endParaRPr lang="en-US" altLang="zh-CN" sz="1400" b="1">
                <a:solidFill>
                  <a:srgbClr val="002060"/>
                </a:solidFill>
                <a:latin typeface="微软雅黑" pitchFamily="34" charset="-122"/>
                <a:ea typeface="微软雅黑" pitchFamily="34" charset="-122"/>
              </a:endParaRPr>
            </a:p>
          </p:txBody>
        </p:sp>
        <p:sp>
          <p:nvSpPr>
            <p:cNvPr id="10" name="Rectangle 7"/>
            <p:cNvSpPr>
              <a:spLocks noChangeAspect="1" noChangeArrowheads="1"/>
            </p:cNvSpPr>
            <p:nvPr/>
          </p:nvSpPr>
          <p:spPr bwMode="gray">
            <a:xfrm rot="3419336">
              <a:off x="2628185" y="3259157"/>
              <a:ext cx="1107644" cy="1132105"/>
            </a:xfrm>
            <a:prstGeom prst="rect">
              <a:avLst/>
            </a:prstGeom>
            <a:gradFill rotWithShape="1">
              <a:gsLst>
                <a:gs pos="0">
                  <a:srgbClr val="3366CC"/>
                </a:gs>
                <a:gs pos="100000">
                  <a:srgbClr val="3366CC">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99338" name="Text Box 8"/>
            <p:cNvSpPr txBox="1">
              <a:spLocks noChangeArrowheads="1"/>
            </p:cNvSpPr>
            <p:nvPr/>
          </p:nvSpPr>
          <p:spPr bwMode="gray">
            <a:xfrm>
              <a:off x="2740313" y="3542055"/>
              <a:ext cx="1090209" cy="602379"/>
            </a:xfrm>
            <a:prstGeom prst="rect">
              <a:avLst/>
            </a:prstGeom>
            <a:noFill/>
            <a:ln w="9525" algn="ctr">
              <a:noFill/>
              <a:miter lim="800000"/>
              <a:headEnd/>
              <a:tailEnd/>
            </a:ln>
          </p:spPr>
          <p:txBody>
            <a:bodyPr wrap="none">
              <a:spAutoFit/>
            </a:bodyPr>
            <a:lstStyle/>
            <a:p>
              <a:pPr eaLnBrk="0" hangingPunct="0"/>
              <a:r>
                <a:rPr lang="zh-CN" altLang="en-US" sz="1400" b="1">
                  <a:solidFill>
                    <a:srgbClr val="002060"/>
                  </a:solidFill>
                  <a:latin typeface="微软雅黑" pitchFamily="34" charset="-122"/>
                  <a:ea typeface="微软雅黑" pitchFamily="34" charset="-122"/>
                </a:rPr>
                <a:t>方案确认，</a:t>
              </a:r>
              <a:endParaRPr lang="en-US" altLang="zh-CN" sz="1400" b="1">
                <a:solidFill>
                  <a:srgbClr val="002060"/>
                </a:solidFill>
                <a:latin typeface="微软雅黑" pitchFamily="34" charset="-122"/>
                <a:ea typeface="微软雅黑" pitchFamily="34" charset="-122"/>
              </a:endParaRPr>
            </a:p>
            <a:p>
              <a:pPr eaLnBrk="0" hangingPunct="0"/>
              <a:r>
                <a:rPr lang="zh-CN" altLang="en-US" sz="1400" b="1">
                  <a:solidFill>
                    <a:srgbClr val="002060"/>
                  </a:solidFill>
                  <a:latin typeface="微软雅黑" pitchFamily="34" charset="-122"/>
                  <a:ea typeface="微软雅黑" pitchFamily="34" charset="-122"/>
                </a:rPr>
                <a:t>签订合同</a:t>
              </a:r>
              <a:endParaRPr lang="en-US" altLang="zh-CN" sz="1400" b="1">
                <a:solidFill>
                  <a:srgbClr val="002060"/>
                </a:solidFill>
                <a:latin typeface="微软雅黑" pitchFamily="34" charset="-122"/>
                <a:ea typeface="微软雅黑" pitchFamily="34" charset="-122"/>
              </a:endParaRPr>
            </a:p>
          </p:txBody>
        </p:sp>
        <p:sp>
          <p:nvSpPr>
            <p:cNvPr id="12" name="Rectangle 9"/>
            <p:cNvSpPr>
              <a:spLocks noChangeArrowheads="1"/>
            </p:cNvSpPr>
            <p:nvPr/>
          </p:nvSpPr>
          <p:spPr bwMode="gray">
            <a:xfrm rot="3419336">
              <a:off x="4629356" y="2071656"/>
              <a:ext cx="1120439" cy="1088932"/>
            </a:xfrm>
            <a:prstGeom prst="rect">
              <a:avLst/>
            </a:prstGeom>
            <a:gradFill rotWithShape="1">
              <a:gsLst>
                <a:gs pos="0">
                  <a:srgbClr val="66CCFF"/>
                </a:gs>
                <a:gs pos="100000">
                  <a:srgbClr val="66CCFF">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99340" name="Text Box 10"/>
            <p:cNvSpPr txBox="1">
              <a:spLocks noChangeArrowheads="1"/>
            </p:cNvSpPr>
            <p:nvPr/>
          </p:nvSpPr>
          <p:spPr bwMode="gray">
            <a:xfrm>
              <a:off x="4749102" y="2417968"/>
              <a:ext cx="909368" cy="354341"/>
            </a:xfrm>
            <a:prstGeom prst="rect">
              <a:avLst/>
            </a:prstGeom>
            <a:noFill/>
            <a:ln w="9525" algn="ctr">
              <a:noFill/>
              <a:miter lim="800000"/>
              <a:headEnd/>
              <a:tailEnd/>
            </a:ln>
          </p:spPr>
          <p:txBody>
            <a:bodyPr wrap="none">
              <a:spAutoFit/>
            </a:bodyPr>
            <a:lstStyle/>
            <a:p>
              <a:pPr eaLnBrk="0" hangingPunct="0"/>
              <a:r>
                <a:rPr lang="zh-CN" altLang="en-US" sz="1400" b="1">
                  <a:solidFill>
                    <a:srgbClr val="002060"/>
                  </a:solidFill>
                  <a:latin typeface="微软雅黑" pitchFamily="34" charset="-122"/>
                  <a:ea typeface="微软雅黑" pitchFamily="34" charset="-122"/>
                </a:rPr>
                <a:t>项目实施</a:t>
              </a:r>
              <a:endParaRPr lang="en-US" altLang="zh-CN" sz="1400" b="1">
                <a:solidFill>
                  <a:srgbClr val="002060"/>
                </a:solidFill>
                <a:latin typeface="微软雅黑" pitchFamily="34" charset="-122"/>
                <a:ea typeface="微软雅黑" pitchFamily="34" charset="-122"/>
              </a:endParaRPr>
            </a:p>
          </p:txBody>
        </p:sp>
        <p:sp>
          <p:nvSpPr>
            <p:cNvPr id="99341" name="Text Box 11"/>
            <p:cNvSpPr txBox="1">
              <a:spLocks noChangeArrowheads="1"/>
            </p:cNvSpPr>
            <p:nvPr/>
          </p:nvSpPr>
          <p:spPr bwMode="gray">
            <a:xfrm>
              <a:off x="6786532" y="1234546"/>
              <a:ext cx="909368" cy="354341"/>
            </a:xfrm>
            <a:prstGeom prst="rect">
              <a:avLst/>
            </a:prstGeom>
            <a:noFill/>
            <a:ln w="9525" algn="ctr">
              <a:noFill/>
              <a:miter lim="800000"/>
              <a:headEnd/>
              <a:tailEnd/>
            </a:ln>
          </p:spPr>
          <p:txBody>
            <a:bodyPr wrap="none">
              <a:spAutoFit/>
            </a:bodyPr>
            <a:lstStyle/>
            <a:p>
              <a:pPr eaLnBrk="0" hangingPunct="0"/>
              <a:r>
                <a:rPr lang="zh-CN" altLang="en-US" sz="1400" b="1">
                  <a:solidFill>
                    <a:srgbClr val="002060"/>
                  </a:solidFill>
                  <a:latin typeface="微软雅黑" pitchFamily="34" charset="-122"/>
                  <a:ea typeface="微软雅黑" pitchFamily="34" charset="-122"/>
                </a:rPr>
                <a:t>售后服务</a:t>
              </a:r>
              <a:endParaRPr lang="en-US" altLang="zh-CN" sz="1400" b="1">
                <a:solidFill>
                  <a:srgbClr val="002060"/>
                </a:solidFill>
                <a:latin typeface="微软雅黑" pitchFamily="34" charset="-122"/>
                <a:ea typeface="微软雅黑" pitchFamily="34" charset="-122"/>
              </a:endParaRPr>
            </a:p>
          </p:txBody>
        </p:sp>
        <p:sp>
          <p:nvSpPr>
            <p:cNvPr id="15" name="Line 12"/>
            <p:cNvSpPr>
              <a:spLocks noChangeShapeType="1"/>
            </p:cNvSpPr>
            <p:nvPr/>
          </p:nvSpPr>
          <p:spPr bwMode="auto">
            <a:xfrm>
              <a:off x="2320136" y="2141809"/>
              <a:ext cx="761133" cy="1069260"/>
            </a:xfrm>
            <a:prstGeom prst="line">
              <a:avLst/>
            </a:prstGeom>
            <a:noFill/>
            <a:ln w="57150" cap="rnd">
              <a:solidFill>
                <a:schemeClr val="tx1"/>
              </a:solidFill>
              <a:prstDash val="sysDot"/>
              <a:round/>
              <a:headEnd/>
              <a:tailEnd/>
            </a:ln>
            <a:effectLst/>
          </p:spPr>
          <p:txBody>
            <a:bodyPr wrap="none" anchor="ctr"/>
            <a:lstStyle/>
            <a:p>
              <a:pPr fontAlgn="auto">
                <a:spcBef>
                  <a:spcPts val="0"/>
                </a:spcBef>
                <a:spcAft>
                  <a:spcPts val="0"/>
                </a:spcAft>
                <a:defRPr/>
              </a:pPr>
              <a:endParaRPr lang="zh-CN" altLang="en-US" sz="1200" kern="0" dirty="0">
                <a:solidFill>
                  <a:srgbClr val="002060"/>
                </a:solidFill>
                <a:latin typeface="微软雅黑" pitchFamily="34" charset="-122"/>
                <a:ea typeface="微软雅黑" pitchFamily="34" charset="-122"/>
              </a:endParaRPr>
            </a:p>
          </p:txBody>
        </p:sp>
        <p:sp>
          <p:nvSpPr>
            <p:cNvPr id="99343" name="Text Box 16"/>
            <p:cNvSpPr txBox="1">
              <a:spLocks noChangeArrowheads="1"/>
            </p:cNvSpPr>
            <p:nvPr/>
          </p:nvSpPr>
          <p:spPr bwMode="auto">
            <a:xfrm>
              <a:off x="1898587" y="4892525"/>
              <a:ext cx="2810364" cy="1381930"/>
            </a:xfrm>
            <a:prstGeom prst="rect">
              <a:avLst/>
            </a:prstGeom>
            <a:noFill/>
            <a:ln w="9525">
              <a:noFill/>
              <a:miter lim="800000"/>
              <a:headEnd/>
              <a:tailEnd/>
            </a:ln>
          </p:spPr>
          <p:txBody>
            <a:bodyPr>
              <a:spAutoFit/>
            </a:bodyPr>
            <a:lstStyle/>
            <a:p>
              <a:pPr>
                <a:lnSpc>
                  <a:spcPct val="200000"/>
                </a:lnSpc>
              </a:pPr>
              <a:r>
                <a:rPr lang="zh-CN" altLang="en-US" sz="1200" b="1">
                  <a:solidFill>
                    <a:srgbClr val="002060"/>
                  </a:solidFill>
                  <a:latin typeface="微软雅黑" pitchFamily="34" charset="-122"/>
                  <a:ea typeface="微软雅黑" pitchFamily="34" charset="-122"/>
                </a:rPr>
                <a:t> 确认客户产品与技术开发需求</a:t>
              </a:r>
            </a:p>
            <a:p>
              <a:pPr>
                <a:lnSpc>
                  <a:spcPct val="200000"/>
                </a:lnSpc>
              </a:pPr>
              <a:r>
                <a:rPr lang="zh-CN" altLang="en-US" sz="1200" b="1">
                  <a:solidFill>
                    <a:srgbClr val="002060"/>
                  </a:solidFill>
                  <a:latin typeface="微软雅黑" pitchFamily="34" charset="-122"/>
                  <a:ea typeface="微软雅黑" pitchFamily="34" charset="-122"/>
                </a:rPr>
                <a:t> 确认实施方案建议书和实施工期</a:t>
              </a:r>
            </a:p>
            <a:p>
              <a:pPr>
                <a:lnSpc>
                  <a:spcPct val="200000"/>
                </a:lnSpc>
              </a:pPr>
              <a:r>
                <a:rPr lang="zh-CN" altLang="en-US" sz="1200" b="1">
                  <a:solidFill>
                    <a:srgbClr val="002060"/>
                  </a:solidFill>
                  <a:latin typeface="微软雅黑" pitchFamily="34" charset="-122"/>
                  <a:ea typeface="微软雅黑" pitchFamily="34" charset="-122"/>
                </a:rPr>
                <a:t> 确认实施开始前的客户准备工作</a:t>
              </a:r>
            </a:p>
          </p:txBody>
        </p:sp>
        <p:sp>
          <p:nvSpPr>
            <p:cNvPr id="99344" name="Text Box 17"/>
            <p:cNvSpPr txBox="1">
              <a:spLocks noChangeArrowheads="1"/>
            </p:cNvSpPr>
            <p:nvPr/>
          </p:nvSpPr>
          <p:spPr bwMode="auto">
            <a:xfrm>
              <a:off x="4844829" y="3415808"/>
              <a:ext cx="2867932" cy="2409519"/>
            </a:xfrm>
            <a:prstGeom prst="rect">
              <a:avLst/>
            </a:prstGeom>
            <a:noFill/>
            <a:ln w="9525">
              <a:noFill/>
              <a:miter lim="800000"/>
              <a:headEnd/>
              <a:tailEnd/>
            </a:ln>
          </p:spPr>
          <p:txBody>
            <a:bodyPr wrap="none">
              <a:spAutoFit/>
            </a:bodyPr>
            <a:lstStyle/>
            <a:p>
              <a:pPr>
                <a:lnSpc>
                  <a:spcPts val="2563"/>
                </a:lnSpc>
              </a:pPr>
              <a:r>
                <a:rPr lang="zh-CN" altLang="en-US" sz="1200" b="1">
                  <a:solidFill>
                    <a:srgbClr val="002060"/>
                  </a:solidFill>
                  <a:latin typeface="微软雅黑" pitchFamily="34" charset="-122"/>
                  <a:ea typeface="微软雅黑" pitchFamily="34" charset="-122"/>
                </a:rPr>
                <a:t> 确认实施方案</a:t>
              </a:r>
            </a:p>
            <a:p>
              <a:pPr>
                <a:lnSpc>
                  <a:spcPts val="2563"/>
                </a:lnSpc>
              </a:pPr>
              <a:r>
                <a:rPr lang="zh-CN" altLang="en-US" sz="1200" b="1">
                  <a:solidFill>
                    <a:srgbClr val="002060"/>
                  </a:solidFill>
                  <a:latin typeface="微软雅黑" pitchFamily="34" charset="-122"/>
                  <a:ea typeface="微软雅黑" pitchFamily="34" charset="-122"/>
                </a:rPr>
                <a:t> 完成基础商品数据整理和商品条码准备</a:t>
              </a:r>
            </a:p>
            <a:p>
              <a:pPr>
                <a:lnSpc>
                  <a:spcPts val="2563"/>
                </a:lnSpc>
              </a:pPr>
              <a:r>
                <a:rPr lang="zh-CN" altLang="en-US" sz="1200" b="1">
                  <a:solidFill>
                    <a:srgbClr val="002060"/>
                  </a:solidFill>
                  <a:latin typeface="微软雅黑" pitchFamily="34" charset="-122"/>
                  <a:ea typeface="微软雅黑" pitchFamily="34" charset="-122"/>
                </a:rPr>
                <a:t> 工作流程再造及培训</a:t>
              </a:r>
            </a:p>
            <a:p>
              <a:pPr>
                <a:lnSpc>
                  <a:spcPts val="2563"/>
                </a:lnSpc>
              </a:pPr>
              <a:r>
                <a:rPr lang="en-US" altLang="zh-CN" sz="1200" b="1">
                  <a:solidFill>
                    <a:srgbClr val="002060"/>
                  </a:solidFill>
                  <a:latin typeface="微软雅黑" pitchFamily="34" charset="-122"/>
                  <a:ea typeface="微软雅黑" pitchFamily="34" charset="-122"/>
                </a:rPr>
                <a:t> </a:t>
              </a:r>
              <a:r>
                <a:rPr lang="zh-CN" altLang="en-US" sz="1200" b="1">
                  <a:solidFill>
                    <a:srgbClr val="002060"/>
                  </a:solidFill>
                  <a:latin typeface="微软雅黑" pitchFamily="34" charset="-122"/>
                  <a:ea typeface="微软雅黑" pitchFamily="34" charset="-122"/>
                </a:rPr>
                <a:t>弘光</a:t>
              </a:r>
              <a:r>
                <a:rPr lang="en-US" altLang="zh-CN" sz="1200" b="1">
                  <a:solidFill>
                    <a:srgbClr val="002060"/>
                  </a:solidFill>
                  <a:latin typeface="微软雅黑" pitchFamily="34" charset="-122"/>
                  <a:ea typeface="微软雅黑" pitchFamily="34" charset="-122"/>
                </a:rPr>
                <a:t>MES</a:t>
              </a:r>
              <a:r>
                <a:rPr lang="zh-CN" altLang="en-US" sz="1200" b="1">
                  <a:solidFill>
                    <a:srgbClr val="002060"/>
                  </a:solidFill>
                  <a:latin typeface="微软雅黑" pitchFamily="34" charset="-122"/>
                  <a:ea typeface="微软雅黑" pitchFamily="34" charset="-122"/>
                </a:rPr>
                <a:t>使用培训</a:t>
              </a:r>
            </a:p>
            <a:p>
              <a:pPr>
                <a:lnSpc>
                  <a:spcPts val="2563"/>
                </a:lnSpc>
              </a:pPr>
              <a:r>
                <a:rPr lang="zh-CN" altLang="en-US" sz="1200" b="1">
                  <a:solidFill>
                    <a:srgbClr val="002060"/>
                  </a:solidFill>
                  <a:latin typeface="微软雅黑" pitchFamily="34" charset="-122"/>
                  <a:ea typeface="微软雅黑" pitchFamily="34" charset="-122"/>
                </a:rPr>
                <a:t> 全岗位工作流程试运行，验收</a:t>
              </a:r>
            </a:p>
            <a:p>
              <a:pPr>
                <a:lnSpc>
                  <a:spcPts val="2563"/>
                </a:lnSpc>
              </a:pPr>
              <a:r>
                <a:rPr lang="zh-CN" altLang="en-US" sz="1200" b="1">
                  <a:solidFill>
                    <a:srgbClr val="002060"/>
                  </a:solidFill>
                  <a:latin typeface="微软雅黑" pitchFamily="34" charset="-122"/>
                  <a:ea typeface="微软雅黑" pitchFamily="34" charset="-122"/>
                </a:rPr>
                <a:t> 满意度调查，结项</a:t>
              </a:r>
            </a:p>
          </p:txBody>
        </p:sp>
        <p:sp>
          <p:nvSpPr>
            <p:cNvPr id="99345" name="Text Box 18"/>
            <p:cNvSpPr txBox="1">
              <a:spLocks noChangeArrowheads="1"/>
            </p:cNvSpPr>
            <p:nvPr/>
          </p:nvSpPr>
          <p:spPr bwMode="auto">
            <a:xfrm>
              <a:off x="145471" y="2653811"/>
              <a:ext cx="2256911" cy="874041"/>
            </a:xfrm>
            <a:prstGeom prst="rect">
              <a:avLst/>
            </a:prstGeom>
            <a:noFill/>
            <a:ln w="9525">
              <a:noFill/>
              <a:miter lim="800000"/>
              <a:headEnd/>
              <a:tailEnd/>
            </a:ln>
          </p:spPr>
          <p:txBody>
            <a:bodyPr>
              <a:spAutoFit/>
            </a:bodyPr>
            <a:lstStyle/>
            <a:p>
              <a:pPr eaLnBrk="0" hangingPunct="0">
                <a:lnSpc>
                  <a:spcPts val="2563"/>
                </a:lnSpc>
              </a:pPr>
              <a:r>
                <a:rPr lang="zh-CN" altLang="en-US" sz="1200" b="1">
                  <a:solidFill>
                    <a:srgbClr val="002060"/>
                  </a:solidFill>
                  <a:latin typeface="微软雅黑" pitchFamily="34" charset="-122"/>
                  <a:ea typeface="微软雅黑" pitchFamily="34" charset="-122"/>
                </a:rPr>
                <a:t> 调研客户业务现状和流程</a:t>
              </a:r>
              <a:endParaRPr lang="en-US" altLang="zh-CN" sz="1200" b="1">
                <a:solidFill>
                  <a:srgbClr val="002060"/>
                </a:solidFill>
                <a:latin typeface="微软雅黑" pitchFamily="34" charset="-122"/>
                <a:ea typeface="微软雅黑" pitchFamily="34" charset="-122"/>
              </a:endParaRPr>
            </a:p>
            <a:p>
              <a:pPr eaLnBrk="0" hangingPunct="0">
                <a:lnSpc>
                  <a:spcPts val="2563"/>
                </a:lnSpc>
              </a:pPr>
              <a:r>
                <a:rPr lang="zh-CN" altLang="en-US" sz="1200" b="1">
                  <a:solidFill>
                    <a:srgbClr val="002060"/>
                  </a:solidFill>
                  <a:latin typeface="微软雅黑" pitchFamily="34" charset="-122"/>
                  <a:ea typeface="微软雅黑" pitchFamily="34" charset="-122"/>
                </a:rPr>
                <a:t> 调研客户业务目标和需求</a:t>
              </a:r>
              <a:endParaRPr lang="en-US" altLang="zh-CN" sz="1200" b="1">
                <a:solidFill>
                  <a:srgbClr val="002060"/>
                </a:solidFill>
                <a:latin typeface="微软雅黑" pitchFamily="34" charset="-122"/>
                <a:ea typeface="微软雅黑" pitchFamily="34" charset="-122"/>
              </a:endParaRPr>
            </a:p>
          </p:txBody>
        </p:sp>
        <p:sp>
          <p:nvSpPr>
            <p:cNvPr id="99346" name="Text Box 15"/>
            <p:cNvSpPr txBox="1">
              <a:spLocks noChangeArrowheads="1"/>
            </p:cNvSpPr>
            <p:nvPr/>
          </p:nvSpPr>
          <p:spPr bwMode="auto">
            <a:xfrm>
              <a:off x="2893725" y="776445"/>
              <a:ext cx="3814761" cy="558087"/>
            </a:xfrm>
            <a:prstGeom prst="rect">
              <a:avLst/>
            </a:prstGeom>
            <a:noFill/>
            <a:ln w="9525" algn="ctr">
              <a:noFill/>
              <a:miter lim="800000"/>
              <a:headEnd/>
              <a:tailEnd/>
            </a:ln>
          </p:spPr>
          <p:txBody>
            <a:bodyPr>
              <a:spAutoFit/>
            </a:bodyPr>
            <a:lstStyle/>
            <a:p>
              <a:pPr eaLnBrk="0" hangingPunct="0">
                <a:lnSpc>
                  <a:spcPct val="150000"/>
                </a:lnSpc>
              </a:pPr>
              <a:r>
                <a:rPr lang="zh-CN" altLang="en-US" sz="1700" b="1">
                  <a:solidFill>
                    <a:srgbClr val="002060"/>
                  </a:solidFill>
                  <a:latin typeface="微软雅黑" pitchFamily="34" charset="-122"/>
                  <a:ea typeface="微软雅黑" pitchFamily="34" charset="-122"/>
                </a:rPr>
                <a:t>专业顾问上门实施服务</a:t>
              </a:r>
              <a:endParaRPr lang="en-US" altLang="zh-CN" sz="1700" b="1">
                <a:solidFill>
                  <a:srgbClr val="002060"/>
                </a:solidFill>
                <a:latin typeface="微软雅黑" pitchFamily="34" charset="-122"/>
                <a:ea typeface="微软雅黑" pitchFamily="34" charset="-122"/>
              </a:endParaRPr>
            </a:p>
          </p:txBody>
        </p:sp>
      </p:grpSp>
    </p:spTree>
  </p:cSld>
  <p:clrMapOvr>
    <a:masterClrMapping/>
  </p:clrMapOvr>
  <p:transition spd="med">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内容占位符 2"/>
          <p:cNvSpPr txBox="1">
            <a:spLocks/>
          </p:cNvSpPr>
          <p:nvPr/>
        </p:nvSpPr>
        <p:spPr bwMode="auto">
          <a:xfrm>
            <a:off x="395288" y="981075"/>
            <a:ext cx="8497887" cy="4751388"/>
          </a:xfrm>
          <a:prstGeom prst="rect">
            <a:avLst/>
          </a:prstGeom>
          <a:noFill/>
          <a:ln w="9525">
            <a:noFill/>
            <a:miter lim="800000"/>
            <a:headEnd/>
            <a:tailEnd/>
          </a:ln>
        </p:spPr>
        <p:txBody>
          <a:bodyPr/>
          <a:lstStyle/>
          <a:p>
            <a:pPr marL="398463" indent="-398463" eaLnBrk="0" hangingPunct="0">
              <a:spcAft>
                <a:spcPts val="800"/>
              </a:spcAft>
              <a:buSzPct val="80000"/>
            </a:pPr>
            <a:r>
              <a:rPr lang="en-US" altLang="zh-CN" sz="2000">
                <a:solidFill>
                  <a:srgbClr val="002060"/>
                </a:solidFill>
                <a:latin typeface="华文细黑"/>
                <a:ea typeface="华文细黑"/>
                <a:cs typeface="华文细黑"/>
              </a:rPr>
              <a:t>1</a:t>
            </a:r>
            <a:r>
              <a:rPr lang="zh-CN" altLang="en-US" sz="2000">
                <a:solidFill>
                  <a:srgbClr val="002060"/>
                </a:solidFill>
                <a:latin typeface="华文细黑"/>
                <a:ea typeface="华文细黑"/>
                <a:cs typeface="华文细黑"/>
              </a:rPr>
              <a:t>、项目完工后，经双方验收合格，签订验收报告；由即日起，弘光为此项目提供一年的免费保修服务（由于人为及不可抗拒的自然因素导致的破坏除外）及终生有偿维护。</a:t>
            </a:r>
          </a:p>
          <a:p>
            <a:pPr marL="398463" indent="-398463" eaLnBrk="0" hangingPunct="0">
              <a:spcAft>
                <a:spcPts val="800"/>
              </a:spcAft>
              <a:buSzPct val="80000"/>
            </a:pPr>
            <a:r>
              <a:rPr lang="en-US" altLang="zh-CN" sz="2000">
                <a:solidFill>
                  <a:srgbClr val="002060"/>
                </a:solidFill>
                <a:latin typeface="华文细黑"/>
                <a:ea typeface="华文细黑"/>
                <a:cs typeface="华文细黑"/>
              </a:rPr>
              <a:t>2</a:t>
            </a:r>
            <a:r>
              <a:rPr lang="zh-CN" altLang="en-US" sz="2000">
                <a:solidFill>
                  <a:srgbClr val="002060"/>
                </a:solidFill>
                <a:latin typeface="华文细黑"/>
                <a:ea typeface="华文细黑"/>
                <a:cs typeface="华文细黑"/>
              </a:rPr>
              <a:t>、在保修期内，弘光将定期对各系统进行跟踪服务（每年不少于</a:t>
            </a:r>
            <a:r>
              <a:rPr lang="en-US" altLang="zh-CN" sz="2000">
                <a:solidFill>
                  <a:srgbClr val="002060"/>
                </a:solidFill>
                <a:latin typeface="华文细黑"/>
                <a:ea typeface="华文细黑"/>
                <a:cs typeface="华文细黑"/>
              </a:rPr>
              <a:t>12</a:t>
            </a:r>
            <a:r>
              <a:rPr lang="zh-CN" altLang="en-US" sz="2000">
                <a:solidFill>
                  <a:srgbClr val="002060"/>
                </a:solidFill>
                <a:latin typeface="华文细黑"/>
                <a:ea typeface="华文细黑"/>
                <a:cs typeface="华文细黑"/>
              </a:rPr>
              <a:t>次），排除各种潜在故障，并及时反馈客户意见。</a:t>
            </a:r>
          </a:p>
          <a:p>
            <a:pPr marL="398463" indent="-398463" eaLnBrk="0" hangingPunct="0">
              <a:spcAft>
                <a:spcPts val="800"/>
              </a:spcAft>
              <a:buSzPct val="80000"/>
            </a:pPr>
            <a:r>
              <a:rPr lang="en-US" altLang="zh-CN" sz="2000">
                <a:solidFill>
                  <a:srgbClr val="002060"/>
                </a:solidFill>
                <a:latin typeface="华文细黑"/>
                <a:ea typeface="华文细黑"/>
                <a:cs typeface="华文细黑"/>
              </a:rPr>
              <a:t>3</a:t>
            </a:r>
            <a:r>
              <a:rPr lang="zh-CN" altLang="en-US" sz="2000">
                <a:solidFill>
                  <a:srgbClr val="002060"/>
                </a:solidFill>
                <a:latin typeface="华文细黑"/>
                <a:ea typeface="华文细黑"/>
                <a:cs typeface="华文细黑"/>
              </a:rPr>
              <a:t>、在保修期内，若用户的系统发生故障，弘光将在接到用户的通知后</a:t>
            </a:r>
            <a:r>
              <a:rPr lang="en-US" altLang="zh-CN" sz="2000">
                <a:solidFill>
                  <a:srgbClr val="002060"/>
                </a:solidFill>
                <a:latin typeface="华文细黑"/>
                <a:ea typeface="华文细黑"/>
                <a:cs typeface="华文细黑"/>
              </a:rPr>
              <a:t>1</a:t>
            </a:r>
            <a:r>
              <a:rPr lang="zh-CN" altLang="en-US" sz="2000">
                <a:solidFill>
                  <a:srgbClr val="002060"/>
                </a:solidFill>
                <a:latin typeface="华文细黑"/>
                <a:ea typeface="华文细黑"/>
                <a:cs typeface="华文细黑"/>
              </a:rPr>
              <a:t>小时内响应用户的故障处理请求，或电话指导排除故障，或到用户现场处理。费用由我方负责（人为损坏除外）。</a:t>
            </a:r>
          </a:p>
          <a:p>
            <a:pPr marL="398463" indent="-398463" eaLnBrk="0" hangingPunct="0">
              <a:spcAft>
                <a:spcPts val="800"/>
              </a:spcAft>
              <a:buSzPct val="80000"/>
            </a:pPr>
            <a:r>
              <a:rPr lang="en-US" altLang="zh-CN" sz="2000">
                <a:solidFill>
                  <a:srgbClr val="002060"/>
                </a:solidFill>
                <a:latin typeface="华文细黑"/>
                <a:ea typeface="华文细黑"/>
                <a:cs typeface="华文细黑"/>
              </a:rPr>
              <a:t>4</a:t>
            </a:r>
            <a:r>
              <a:rPr lang="zh-CN" altLang="en-US" sz="2000">
                <a:solidFill>
                  <a:srgbClr val="002060"/>
                </a:solidFill>
                <a:latin typeface="华文细黑"/>
                <a:ea typeface="华文细黑"/>
                <a:cs typeface="华文细黑"/>
              </a:rPr>
              <a:t>、保修期后，若用户的系统发生故障，弘光将在</a:t>
            </a:r>
            <a:r>
              <a:rPr lang="en-US" altLang="zh-CN" sz="2000">
                <a:solidFill>
                  <a:srgbClr val="002060"/>
                </a:solidFill>
                <a:latin typeface="华文细黑"/>
                <a:ea typeface="华文细黑"/>
                <a:cs typeface="华文细黑"/>
              </a:rPr>
              <a:t>4</a:t>
            </a:r>
            <a:r>
              <a:rPr lang="zh-CN" altLang="en-US" sz="2000">
                <a:solidFill>
                  <a:srgbClr val="002060"/>
                </a:solidFill>
                <a:latin typeface="华文细黑"/>
                <a:ea typeface="华文细黑"/>
                <a:cs typeface="华文细黑"/>
              </a:rPr>
              <a:t>小时内响应用户的故障处理请求，或电话指导排除故障，或到用户现场处理，对于所发生费用，弘光将以成本价向用户收取。</a:t>
            </a:r>
          </a:p>
          <a:p>
            <a:pPr marL="398463" indent="-398463" eaLnBrk="0" hangingPunct="0">
              <a:spcAft>
                <a:spcPts val="800"/>
              </a:spcAft>
              <a:buSzPct val="80000"/>
            </a:pPr>
            <a:r>
              <a:rPr lang="en-US" altLang="zh-CN" sz="2000">
                <a:solidFill>
                  <a:srgbClr val="002060"/>
                </a:solidFill>
                <a:latin typeface="华文细黑"/>
                <a:ea typeface="华文细黑"/>
                <a:cs typeface="华文细黑"/>
              </a:rPr>
              <a:t>5</a:t>
            </a:r>
            <a:r>
              <a:rPr lang="zh-CN" altLang="en-US" sz="2000">
                <a:solidFill>
                  <a:srgbClr val="002060"/>
                </a:solidFill>
                <a:latin typeface="华文细黑"/>
                <a:ea typeface="华文细黑"/>
                <a:cs typeface="华文细黑"/>
              </a:rPr>
              <a:t>、项目完工后，弘光将免费为甲方培训各系统的有关操作使用人员；具体培训时间、地点由双方协商确定。</a:t>
            </a:r>
          </a:p>
        </p:txBody>
      </p:sp>
      <p:sp>
        <p:nvSpPr>
          <p:cNvPr id="100354" name="文本占位符 2"/>
          <p:cNvSpPr txBox="1">
            <a:spLocks/>
          </p:cNvSpPr>
          <p:nvPr/>
        </p:nvSpPr>
        <p:spPr bwMode="auto">
          <a:xfrm>
            <a:off x="0" y="234950"/>
            <a:ext cx="5997575" cy="646113"/>
          </a:xfrm>
          <a:prstGeom prst="rect">
            <a:avLst/>
          </a:prstGeom>
          <a:noFill/>
          <a:ln w="9525">
            <a:noFill/>
            <a:miter lim="800000"/>
            <a:headEnd/>
            <a:tailEnd/>
          </a:ln>
        </p:spPr>
        <p:txBody>
          <a:bodyPr/>
          <a:lstStyle/>
          <a:p>
            <a:pPr marL="398463" indent="-398463" eaLnBrk="0" hangingPunct="0">
              <a:spcAft>
                <a:spcPts val="800"/>
              </a:spcAft>
              <a:buSzPct val="80000"/>
            </a:pPr>
            <a:r>
              <a:rPr lang="zh-CN" altLang="en-US" sz="2800" b="1">
                <a:solidFill>
                  <a:srgbClr val="002060"/>
                </a:solidFill>
                <a:latin typeface="华文细黑"/>
                <a:ea typeface="华文细黑"/>
                <a:cs typeface="华文细黑"/>
              </a:rPr>
              <a:t>系统实施及售后服务</a:t>
            </a:r>
            <a:endParaRPr lang="en-US" altLang="zh-CN" sz="2800" b="1">
              <a:solidFill>
                <a:srgbClr val="002060"/>
              </a:solidFill>
              <a:latin typeface="华文细黑"/>
              <a:ea typeface="华文细黑"/>
              <a:cs typeface="华文细黑"/>
            </a:endParaRPr>
          </a:p>
        </p:txBody>
      </p:sp>
    </p:spTree>
  </p:cSld>
  <p:clrMapOvr>
    <a:masterClrMapping/>
  </p:clrMapOvr>
  <p:transition spd="med">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a:xfrm>
            <a:off x="239713" y="3643313"/>
            <a:ext cx="5997575" cy="644525"/>
          </a:xfrm>
        </p:spPr>
        <p:txBody>
          <a:bodyPr rtlCol="0"/>
          <a:lstStyle/>
          <a:p>
            <a:pPr eaLnBrk="1" fontAlgn="auto" hangingPunct="1">
              <a:spcBef>
                <a:spcPts val="0"/>
              </a:spcBef>
              <a:defRPr/>
            </a:pPr>
            <a:r>
              <a:rPr lang="zh-CN" altLang="en-US" dirty="0" smtClean="0">
                <a:solidFill>
                  <a:schemeClr val="bg1"/>
                </a:solidFill>
                <a:latin typeface="微软雅黑" pitchFamily="34" charset="-122"/>
                <a:ea typeface="微软雅黑" pitchFamily="34" charset="-122"/>
              </a:rPr>
              <a:t>第七章 成功案例</a:t>
            </a:r>
            <a:endParaRPr lang="zh-CN" altLang="en-US" dirty="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标题 1"/>
          <p:cNvSpPr>
            <a:spLocks noGrp="1"/>
          </p:cNvSpPr>
          <p:nvPr>
            <p:ph type="title"/>
          </p:nvPr>
        </p:nvSpPr>
        <p:spPr/>
        <p:txBody>
          <a:bodyPr/>
          <a:lstStyle/>
          <a:p>
            <a:pPr eaLnBrk="1" hangingPunct="1"/>
            <a:r>
              <a:rPr lang="zh-CN" altLang="en-US" smtClean="0"/>
              <a:t>新昌塑胶制品有限公司</a:t>
            </a:r>
          </a:p>
        </p:txBody>
      </p:sp>
      <p:sp>
        <p:nvSpPr>
          <p:cNvPr id="102402" name="日期占位符 3"/>
          <p:cNvSpPr>
            <a:spLocks noGrp="1"/>
          </p:cNvSpPr>
          <p:nvPr>
            <p:ph type="dt" sz="quarter" idx="4294967295"/>
          </p:nvPr>
        </p:nvSpPr>
        <p:spPr bwMode="auto">
          <a:xfrm>
            <a:off x="0" y="6245225"/>
            <a:ext cx="2133600" cy="476250"/>
          </a:xfrm>
          <a:prstGeom prst="rect">
            <a:avLst/>
          </a:prstGeom>
          <a:noFill/>
          <a:ln>
            <a:miter lim="800000"/>
            <a:headEnd/>
            <a:tailEnd/>
          </a:ln>
        </p:spPr>
        <p:txBody>
          <a:bodyPr/>
          <a:lstStyle/>
          <a:p>
            <a:r>
              <a:rPr lang="en-US" altLang="zh-CN" sz="1000" b="1">
                <a:solidFill>
                  <a:schemeClr val="bg1"/>
                </a:solidFill>
                <a:latin typeface="Calibri" pitchFamily="34" charset="0"/>
              </a:rPr>
              <a:t>www.thmemgallery.com</a:t>
            </a:r>
          </a:p>
        </p:txBody>
      </p:sp>
      <p:pic>
        <p:nvPicPr>
          <p:cNvPr id="102403" name="Picture 2" descr="111.jpg"/>
          <p:cNvPicPr>
            <a:picLocks noChangeAspect="1" noChangeArrowheads="1"/>
          </p:cNvPicPr>
          <p:nvPr/>
        </p:nvPicPr>
        <p:blipFill>
          <a:blip r:embed="rId2"/>
          <a:srcRect/>
          <a:stretch>
            <a:fillRect/>
          </a:stretch>
        </p:blipFill>
        <p:spPr bwMode="auto">
          <a:xfrm>
            <a:off x="323850" y="4221163"/>
            <a:ext cx="4591050" cy="2071687"/>
          </a:xfrm>
          <a:prstGeom prst="rect">
            <a:avLst/>
          </a:prstGeom>
          <a:noFill/>
          <a:ln w="9525">
            <a:noFill/>
            <a:miter lim="800000"/>
            <a:headEnd/>
            <a:tailEnd/>
          </a:ln>
        </p:spPr>
      </p:pic>
      <p:pic>
        <p:nvPicPr>
          <p:cNvPr id="102404" name="Picture 3"/>
          <p:cNvPicPr>
            <a:picLocks noChangeAspect="1" noChangeArrowheads="1"/>
          </p:cNvPicPr>
          <p:nvPr/>
        </p:nvPicPr>
        <p:blipFill>
          <a:blip r:embed="rId3"/>
          <a:srcRect/>
          <a:stretch>
            <a:fillRect/>
          </a:stretch>
        </p:blipFill>
        <p:spPr bwMode="auto">
          <a:xfrm>
            <a:off x="5076825" y="4221163"/>
            <a:ext cx="3714750" cy="2128837"/>
          </a:xfrm>
          <a:prstGeom prst="rect">
            <a:avLst/>
          </a:prstGeom>
          <a:noFill/>
          <a:ln w="9525">
            <a:noFill/>
            <a:miter lim="800000"/>
            <a:headEnd/>
            <a:tailEnd/>
          </a:ln>
        </p:spPr>
      </p:pic>
      <p:sp>
        <p:nvSpPr>
          <p:cNvPr id="102405" name="矩形 6"/>
          <p:cNvSpPr>
            <a:spLocks noChangeArrowheads="1"/>
          </p:cNvSpPr>
          <p:nvPr/>
        </p:nvSpPr>
        <p:spPr bwMode="auto">
          <a:xfrm>
            <a:off x="323850" y="908050"/>
            <a:ext cx="8569325" cy="3140075"/>
          </a:xfrm>
          <a:prstGeom prst="rect">
            <a:avLst/>
          </a:prstGeom>
          <a:noFill/>
          <a:ln w="9525">
            <a:noFill/>
            <a:miter lim="800000"/>
            <a:headEnd/>
            <a:tailEnd/>
          </a:ln>
        </p:spPr>
        <p:txBody>
          <a:bodyPr>
            <a:spAutoFit/>
          </a:bodyPr>
          <a:lstStyle/>
          <a:p>
            <a:r>
              <a:rPr lang="zh-CN" altLang="en-US">
                <a:latin typeface="Arial Unicode MS"/>
                <a:ea typeface="Arial Unicode MS"/>
                <a:cs typeface="Arial Unicode MS"/>
              </a:rPr>
              <a:t>深圳新昌塑胶用品有限公司由香港新昌实业公司</a:t>
            </a:r>
            <a:r>
              <a:rPr lang="en-US" altLang="zh-CN">
                <a:latin typeface="Arial Unicode MS"/>
                <a:ea typeface="Arial Unicode MS"/>
                <a:cs typeface="Arial Unicode MS"/>
              </a:rPr>
              <a:t>(Chase on )</a:t>
            </a:r>
            <a:r>
              <a:rPr lang="zh-CN" altLang="en-US">
                <a:latin typeface="Arial Unicode MS"/>
                <a:ea typeface="Arial Unicode MS"/>
                <a:cs typeface="Arial Unicode MS"/>
              </a:rPr>
              <a:t>投资成立于</a:t>
            </a:r>
            <a:r>
              <a:rPr lang="en-US" altLang="zh-CN">
                <a:latin typeface="Arial Unicode MS"/>
                <a:ea typeface="Arial Unicode MS"/>
                <a:cs typeface="Arial Unicode MS"/>
              </a:rPr>
              <a:t>1992</a:t>
            </a:r>
            <a:r>
              <a:rPr lang="zh-CN" altLang="en-US">
                <a:latin typeface="Arial Unicode MS"/>
                <a:ea typeface="Arial Unicode MS"/>
                <a:cs typeface="Arial Unicode MS"/>
              </a:rPr>
              <a:t>年，公司位于龙岗区横岗西坑社区，厂区占地面积</a:t>
            </a:r>
            <a:r>
              <a:rPr lang="en-US" altLang="zh-CN">
                <a:latin typeface="Arial Unicode MS"/>
                <a:ea typeface="Arial Unicode MS"/>
                <a:cs typeface="Arial Unicode MS"/>
              </a:rPr>
              <a:t>50000</a:t>
            </a:r>
            <a:r>
              <a:rPr lang="zh-CN" altLang="en-US">
                <a:latin typeface="Arial Unicode MS"/>
                <a:ea typeface="Arial Unicode MS"/>
                <a:cs typeface="Arial Unicode MS"/>
              </a:rPr>
              <a:t>平方米，年营业额达</a:t>
            </a:r>
            <a:r>
              <a:rPr lang="en-US" altLang="zh-CN">
                <a:latin typeface="Arial Unicode MS"/>
                <a:ea typeface="Arial Unicode MS"/>
                <a:cs typeface="Arial Unicode MS"/>
              </a:rPr>
              <a:t>6500</a:t>
            </a:r>
            <a:r>
              <a:rPr lang="zh-CN" altLang="en-US">
                <a:latin typeface="Arial Unicode MS"/>
                <a:ea typeface="Arial Unicode MS"/>
                <a:cs typeface="Arial Unicode MS"/>
              </a:rPr>
              <a:t>万美金，在职员工</a:t>
            </a:r>
            <a:r>
              <a:rPr lang="en-US" altLang="zh-CN">
                <a:latin typeface="Arial Unicode MS"/>
                <a:ea typeface="Arial Unicode MS"/>
                <a:cs typeface="Arial Unicode MS"/>
              </a:rPr>
              <a:t>600</a:t>
            </a:r>
            <a:r>
              <a:rPr lang="zh-CN" altLang="en-US">
                <a:latin typeface="Arial Unicode MS"/>
                <a:ea typeface="Arial Unicode MS"/>
                <a:cs typeface="Arial Unicode MS"/>
              </a:rPr>
              <a:t>人，注塑机</a:t>
            </a:r>
            <a:r>
              <a:rPr lang="en-US" altLang="zh-CN">
                <a:latin typeface="Arial Unicode MS"/>
                <a:ea typeface="Arial Unicode MS"/>
                <a:cs typeface="Arial Unicode MS"/>
              </a:rPr>
              <a:t>100</a:t>
            </a:r>
            <a:r>
              <a:rPr lang="zh-CN" altLang="en-US">
                <a:latin typeface="Arial Unicode MS"/>
                <a:ea typeface="Arial Unicode MS"/>
                <a:cs typeface="Arial Unicode MS"/>
              </a:rPr>
              <a:t>台，主要生产经营高档家庭塑胶用品（塑胶餐具、储物箱、厨房用品、浴室用品等），产品全部出口到世界各地一级零售商进行销售。</a:t>
            </a:r>
            <a:endParaRPr lang="en-US" altLang="zh-CN">
              <a:latin typeface="Arial Unicode MS"/>
              <a:ea typeface="Arial Unicode MS"/>
              <a:cs typeface="Arial Unicode MS"/>
            </a:endParaRPr>
          </a:p>
          <a:p>
            <a:r>
              <a:rPr lang="zh-CN" altLang="en-US">
                <a:latin typeface="Arial Unicode MS"/>
                <a:ea typeface="Arial Unicode MS"/>
                <a:cs typeface="Arial Unicode MS"/>
              </a:rPr>
              <a:t>公司在</a:t>
            </a:r>
            <a:r>
              <a:rPr lang="en-US" altLang="zh-CN">
                <a:latin typeface="Arial Unicode MS"/>
                <a:ea typeface="Arial Unicode MS"/>
                <a:cs typeface="Arial Unicode MS"/>
              </a:rPr>
              <a:t>2015</a:t>
            </a:r>
            <a:r>
              <a:rPr lang="zh-CN" altLang="en-US">
                <a:latin typeface="Arial Unicode MS"/>
                <a:ea typeface="Arial Unicode MS"/>
                <a:cs typeface="Arial Unicode MS"/>
              </a:rPr>
              <a:t>年投放数千万元购买了一批新设备和以及扩建立新的生产基地分公司，并且仍在持续更新设备和增加自动化流水线中。</a:t>
            </a:r>
            <a:endParaRPr lang="en-US" altLang="zh-CN">
              <a:latin typeface="Arial Unicode MS"/>
              <a:ea typeface="Arial Unicode MS"/>
              <a:cs typeface="Arial Unicode MS"/>
            </a:endParaRPr>
          </a:p>
          <a:p>
            <a:r>
              <a:rPr lang="zh-CN" altLang="en-US">
                <a:latin typeface="Arial Unicode MS"/>
                <a:ea typeface="Arial Unicode MS"/>
                <a:cs typeface="Arial Unicode MS"/>
              </a:rPr>
              <a:t>在软件（管理系统）方面，公司管理层高度重视，从公司的最高领导开始践行</a:t>
            </a:r>
            <a:r>
              <a:rPr lang="en-US" altLang="zh-CN">
                <a:latin typeface="Arial Unicode MS"/>
                <a:ea typeface="Arial Unicode MS"/>
                <a:cs typeface="Arial Unicode MS"/>
              </a:rPr>
              <a:t>ISO9001</a:t>
            </a:r>
            <a:r>
              <a:rPr lang="zh-CN" altLang="en-US">
                <a:latin typeface="Arial Unicode MS"/>
                <a:ea typeface="Arial Unicode MS"/>
                <a:cs typeface="Arial Unicode MS"/>
              </a:rPr>
              <a:t>管理系统，并亲自跟进和落实要做到位。管理层要求各部门平时都要按标准化去做，每天都按照验厂的标准去做，做实每一件事情，不打折扣，提升管理的执行力和工作效率。同时公司投入巨资全力投入先进的</a:t>
            </a:r>
            <a:r>
              <a:rPr lang="en-US" altLang="zh-CN">
                <a:latin typeface="Arial Unicode MS"/>
                <a:ea typeface="Arial Unicode MS"/>
                <a:cs typeface="Arial Unicode MS"/>
              </a:rPr>
              <a:t>Epicor ERP</a:t>
            </a:r>
            <a:r>
              <a:rPr lang="zh-CN" altLang="en-US">
                <a:latin typeface="Arial Unicode MS"/>
                <a:ea typeface="Arial Unicode MS"/>
                <a:cs typeface="Arial Unicode MS"/>
              </a:rPr>
              <a:t>以及弘光生产制造执行系统，使公司的物流信息和生产信息更加透明化和准确化。</a:t>
            </a:r>
          </a:p>
        </p:txBody>
      </p:sp>
    </p:spTree>
  </p:cSld>
  <p:clrMapOvr>
    <a:masterClrMapping/>
  </p:clrMapOvr>
  <p:transition spd="med">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雅思电子</a:t>
            </a:r>
          </a:p>
        </p:txBody>
      </p:sp>
      <p:sp>
        <p:nvSpPr>
          <p:cNvPr id="103426" name="矩形 5"/>
          <p:cNvSpPr>
            <a:spLocks noChangeArrowheads="1"/>
          </p:cNvSpPr>
          <p:nvPr/>
        </p:nvSpPr>
        <p:spPr bwMode="auto">
          <a:xfrm>
            <a:off x="323850" y="1125538"/>
            <a:ext cx="6264275" cy="4522787"/>
          </a:xfrm>
          <a:prstGeom prst="rect">
            <a:avLst/>
          </a:prstGeom>
          <a:noFill/>
          <a:ln w="9525">
            <a:noFill/>
            <a:miter lim="800000"/>
            <a:headEnd/>
            <a:tailEnd/>
          </a:ln>
        </p:spPr>
        <p:txBody>
          <a:bodyPr>
            <a:spAutoFit/>
          </a:bodyPr>
          <a:lstStyle/>
          <a:p>
            <a:r>
              <a:rPr lang="zh-CN" altLang="en-US">
                <a:latin typeface="Arial Unicode MS"/>
                <a:ea typeface="Arial Unicode MS"/>
                <a:cs typeface="Arial Unicode MS"/>
              </a:rPr>
              <a:t>东莞市雅思电子有限公司成立于</a:t>
            </a:r>
            <a:r>
              <a:rPr lang="en-US" altLang="zh-CN">
                <a:latin typeface="Arial Unicode MS"/>
                <a:ea typeface="Arial Unicode MS"/>
                <a:cs typeface="Arial Unicode MS"/>
              </a:rPr>
              <a:t>2003</a:t>
            </a:r>
            <a:r>
              <a:rPr lang="zh-CN" altLang="en-US">
                <a:latin typeface="Arial Unicode MS"/>
                <a:ea typeface="Arial Unicode MS"/>
                <a:cs typeface="Arial Unicode MS"/>
              </a:rPr>
              <a:t>年</a:t>
            </a:r>
            <a:r>
              <a:rPr lang="en-US" altLang="zh-CN">
                <a:latin typeface="Arial Unicode MS"/>
                <a:ea typeface="Arial Unicode MS"/>
                <a:cs typeface="Arial Unicode MS"/>
              </a:rPr>
              <a:t>5</a:t>
            </a:r>
            <a:r>
              <a:rPr lang="zh-CN" altLang="en-US">
                <a:latin typeface="Arial Unicode MS"/>
                <a:ea typeface="Arial Unicode MS"/>
                <a:cs typeface="Arial Unicode MS"/>
              </a:rPr>
              <a:t>月，是集研发、制造、销售于一体的花园式工厂。公司于</a:t>
            </a:r>
            <a:r>
              <a:rPr lang="en-US" altLang="zh-CN">
                <a:latin typeface="Arial Unicode MS"/>
                <a:ea typeface="Arial Unicode MS"/>
                <a:cs typeface="Arial Unicode MS"/>
              </a:rPr>
              <a:t>2014</a:t>
            </a:r>
            <a:r>
              <a:rPr lang="zh-CN" altLang="en-US">
                <a:latin typeface="Arial Unicode MS"/>
                <a:ea typeface="Arial Unicode MS"/>
                <a:cs typeface="Arial Unicode MS"/>
              </a:rPr>
              <a:t>年获得国家高新科技企业称号。工厂占地面积</a:t>
            </a:r>
            <a:r>
              <a:rPr lang="en-US" altLang="zh-CN">
                <a:latin typeface="Arial Unicode MS"/>
                <a:ea typeface="Arial Unicode MS"/>
                <a:cs typeface="Arial Unicode MS"/>
              </a:rPr>
              <a:t>12008</a:t>
            </a:r>
            <a:r>
              <a:rPr lang="zh-CN" altLang="en-US">
                <a:latin typeface="Arial Unicode MS"/>
                <a:ea typeface="Arial Unicode MS"/>
                <a:cs typeface="Arial Unicode MS"/>
              </a:rPr>
              <a:t>平方米，建筑面积</a:t>
            </a:r>
            <a:r>
              <a:rPr lang="en-US" altLang="zh-CN">
                <a:latin typeface="Arial Unicode MS"/>
                <a:ea typeface="Arial Unicode MS"/>
                <a:cs typeface="Arial Unicode MS"/>
              </a:rPr>
              <a:t>18906</a:t>
            </a:r>
            <a:r>
              <a:rPr lang="zh-CN" altLang="en-US">
                <a:latin typeface="Arial Unicode MS"/>
                <a:ea typeface="Arial Unicode MS"/>
                <a:cs typeface="Arial Unicode MS"/>
              </a:rPr>
              <a:t>平方米。现有员工</a:t>
            </a:r>
            <a:r>
              <a:rPr lang="en-US" altLang="zh-CN">
                <a:latin typeface="Arial Unicode MS"/>
                <a:ea typeface="Arial Unicode MS"/>
                <a:cs typeface="Arial Unicode MS"/>
              </a:rPr>
              <a:t>500</a:t>
            </a:r>
            <a:r>
              <a:rPr lang="zh-CN" altLang="en-US">
                <a:latin typeface="Arial Unicode MS"/>
                <a:ea typeface="Arial Unicode MS"/>
                <a:cs typeface="Arial Unicode MS"/>
              </a:rPr>
              <a:t>多人，其中研发团队 </a:t>
            </a:r>
            <a:r>
              <a:rPr lang="en-US" altLang="zh-CN">
                <a:latin typeface="Arial Unicode MS"/>
                <a:ea typeface="Arial Unicode MS"/>
                <a:cs typeface="Arial Unicode MS"/>
              </a:rPr>
              <a:t>20</a:t>
            </a:r>
            <a:r>
              <a:rPr lang="zh-CN" altLang="en-US">
                <a:latin typeface="Arial Unicode MS"/>
                <a:ea typeface="Arial Unicode MS"/>
                <a:cs typeface="Arial Unicode MS"/>
              </a:rPr>
              <a:t>多名，拥有自主研发的多项国家专利，具有丰富的研发、生产经验和专业技能经验，且研发及生产能力位居同行业顶尖地位。</a:t>
            </a:r>
            <a:br>
              <a:rPr lang="zh-CN" altLang="en-US">
                <a:latin typeface="Arial Unicode MS"/>
                <a:ea typeface="Arial Unicode MS"/>
                <a:cs typeface="Arial Unicode MS"/>
              </a:rPr>
            </a:br>
            <a:r>
              <a:rPr lang="zh-CN" altLang="en-US">
                <a:latin typeface="Arial Unicode MS"/>
                <a:ea typeface="Arial Unicode MS"/>
                <a:cs typeface="Arial Unicode MS"/>
              </a:rPr>
              <a:t>本公司专注于家用美容及健康电子产品行业，拥有</a:t>
            </a:r>
            <a:r>
              <a:rPr lang="en-US" altLang="zh-CN">
                <a:latin typeface="Arial Unicode MS"/>
                <a:ea typeface="Arial Unicode MS"/>
                <a:cs typeface="Arial Unicode MS"/>
              </a:rPr>
              <a:t>ACETINO</a:t>
            </a:r>
            <a:r>
              <a:rPr lang="zh-CN" altLang="en-US">
                <a:latin typeface="Arial Unicode MS"/>
                <a:ea typeface="Arial Unicode MS"/>
                <a:cs typeface="Arial Unicode MS"/>
              </a:rPr>
              <a:t>（欧缇诺）美容仪品牌，主营产品：超声波洁面紧肤美容仪、超声波祛皱美肤仪、微震动离子眼部美容仪、</a:t>
            </a:r>
            <a:r>
              <a:rPr lang="en-US" altLang="zh-CN">
                <a:latin typeface="Arial Unicode MS"/>
                <a:ea typeface="Arial Unicode MS"/>
                <a:cs typeface="Arial Unicode MS"/>
              </a:rPr>
              <a:t>LED</a:t>
            </a:r>
            <a:r>
              <a:rPr lang="zh-CN" altLang="en-US">
                <a:latin typeface="Arial Unicode MS"/>
                <a:ea typeface="Arial Unicode MS"/>
                <a:cs typeface="Arial Unicode MS"/>
              </a:rPr>
              <a:t>蓝光祛痘仪和彩光嫩肤仪、</a:t>
            </a:r>
            <a:r>
              <a:rPr lang="en-US" altLang="zh-CN">
                <a:latin typeface="Arial Unicode MS"/>
                <a:ea typeface="Arial Unicode MS"/>
                <a:cs typeface="Arial Unicode MS"/>
              </a:rPr>
              <a:t>3D</a:t>
            </a:r>
            <a:r>
              <a:rPr lang="zh-CN" altLang="en-US">
                <a:latin typeface="Arial Unicode MS"/>
                <a:ea typeface="Arial Unicode MS"/>
                <a:cs typeface="Arial Unicode MS"/>
              </a:rPr>
              <a:t>和</a:t>
            </a:r>
            <a:r>
              <a:rPr lang="en-US" altLang="zh-CN">
                <a:latin typeface="Arial Unicode MS"/>
                <a:ea typeface="Arial Unicode MS"/>
                <a:cs typeface="Arial Unicode MS"/>
              </a:rPr>
              <a:t>4D</a:t>
            </a:r>
            <a:r>
              <a:rPr lang="zh-CN" altLang="en-US">
                <a:latin typeface="Arial Unicode MS"/>
                <a:ea typeface="Arial Unicode MS"/>
                <a:cs typeface="Arial Unicode MS"/>
              </a:rPr>
              <a:t>溶脂纤体按摩美容仪等。产品主要销往欧美、日本和韩国等国家。主要的客户有</a:t>
            </a:r>
            <a:r>
              <a:rPr lang="en-US" altLang="zh-CN">
                <a:latin typeface="Arial Unicode MS"/>
                <a:ea typeface="Arial Unicode MS"/>
                <a:cs typeface="Arial Unicode MS"/>
              </a:rPr>
              <a:t>PHILIPS</a:t>
            </a:r>
            <a:r>
              <a:rPr lang="zh-CN" altLang="en-US">
                <a:latin typeface="Arial Unicode MS"/>
                <a:ea typeface="Arial Unicode MS"/>
                <a:cs typeface="Arial Unicode MS"/>
              </a:rPr>
              <a:t>、</a:t>
            </a:r>
            <a:r>
              <a:rPr lang="en-US" altLang="zh-CN">
                <a:latin typeface="Arial Unicode MS"/>
                <a:ea typeface="Arial Unicode MS"/>
                <a:cs typeface="Arial Unicode MS"/>
              </a:rPr>
              <a:t>LOREAL</a:t>
            </a:r>
            <a:r>
              <a:rPr lang="zh-CN" altLang="en-US">
                <a:latin typeface="Arial Unicode MS"/>
                <a:ea typeface="Arial Unicode MS"/>
                <a:cs typeface="Arial Unicode MS"/>
              </a:rPr>
              <a:t>、</a:t>
            </a:r>
            <a:r>
              <a:rPr lang="en-US" altLang="zh-CN">
                <a:latin typeface="Arial Unicode MS"/>
                <a:ea typeface="Arial Unicode MS"/>
                <a:cs typeface="Arial Unicode MS"/>
              </a:rPr>
              <a:t>MARY KAY </a:t>
            </a:r>
            <a:r>
              <a:rPr lang="zh-CN" altLang="en-US">
                <a:latin typeface="Arial Unicode MS"/>
                <a:ea typeface="Arial Unicode MS"/>
                <a:cs typeface="Arial Unicode MS"/>
              </a:rPr>
              <a:t>、</a:t>
            </a:r>
            <a:r>
              <a:rPr lang="en-US" altLang="zh-CN">
                <a:latin typeface="Arial Unicode MS"/>
                <a:ea typeface="Arial Unicode MS"/>
                <a:cs typeface="Arial Unicode MS"/>
              </a:rPr>
              <a:t>AVON</a:t>
            </a:r>
            <a:r>
              <a:rPr lang="zh-CN" altLang="en-US">
                <a:latin typeface="Arial Unicode MS"/>
                <a:ea typeface="Arial Unicode MS"/>
                <a:cs typeface="Arial Unicode MS"/>
              </a:rPr>
              <a:t>等。</a:t>
            </a:r>
            <a:endParaRPr lang="en-US" altLang="zh-CN">
              <a:latin typeface="Arial Unicode MS"/>
              <a:ea typeface="Arial Unicode MS"/>
              <a:cs typeface="Arial Unicode MS"/>
            </a:endParaRPr>
          </a:p>
          <a:p>
            <a:r>
              <a:rPr lang="en-US" altLang="zh-CN">
                <a:latin typeface="Arial Unicode MS"/>
                <a:ea typeface="Arial Unicode MS"/>
                <a:cs typeface="Arial Unicode MS"/>
              </a:rPr>
              <a:t>2016</a:t>
            </a:r>
            <a:r>
              <a:rPr lang="zh-CN" altLang="en-US">
                <a:latin typeface="Arial Unicode MS"/>
                <a:ea typeface="Arial Unicode MS"/>
                <a:cs typeface="Arial Unicode MS"/>
              </a:rPr>
              <a:t>年，公司购买新设备和以及扩建立新的生产基地分公司，并且仍在持续更新设备和增加自动化流水线中。公司投入巨资全力投入先进的金碟 </a:t>
            </a:r>
            <a:r>
              <a:rPr lang="en-US" altLang="zh-CN">
                <a:latin typeface="Arial Unicode MS"/>
                <a:ea typeface="Arial Unicode MS"/>
                <a:cs typeface="Arial Unicode MS"/>
              </a:rPr>
              <a:t>K3 ERP</a:t>
            </a:r>
            <a:r>
              <a:rPr lang="zh-CN" altLang="en-US">
                <a:latin typeface="Arial Unicode MS"/>
                <a:ea typeface="Arial Unicode MS"/>
                <a:cs typeface="Arial Unicode MS"/>
              </a:rPr>
              <a:t>以及弘光生产制造执行系统，使公司的物流信息和生产信息更加透明化和准确化。</a:t>
            </a:r>
            <a:endParaRPr lang="en-US" altLang="zh-CN">
              <a:latin typeface="Arial Unicode MS"/>
              <a:ea typeface="Arial Unicode MS"/>
              <a:cs typeface="Arial Unicode MS"/>
            </a:endParaRPr>
          </a:p>
        </p:txBody>
      </p:sp>
      <p:pic>
        <p:nvPicPr>
          <p:cNvPr id="103427" name="Picture 2" descr="http://www.acetinobeauty.com/uploads/image/73814c36992c81b7420d8c6a0bf5adc4.jpeg"/>
          <p:cNvPicPr>
            <a:picLocks noChangeAspect="1" noChangeArrowheads="1"/>
          </p:cNvPicPr>
          <p:nvPr/>
        </p:nvPicPr>
        <p:blipFill>
          <a:blip r:embed="rId2"/>
          <a:srcRect/>
          <a:stretch>
            <a:fillRect/>
          </a:stretch>
        </p:blipFill>
        <p:spPr bwMode="auto">
          <a:xfrm>
            <a:off x="6804025" y="981075"/>
            <a:ext cx="2032000" cy="2032000"/>
          </a:xfrm>
          <a:prstGeom prst="rect">
            <a:avLst/>
          </a:prstGeom>
          <a:noFill/>
          <a:ln w="9525">
            <a:noFill/>
            <a:miter lim="800000"/>
            <a:headEnd/>
            <a:tailEnd/>
          </a:ln>
        </p:spPr>
      </p:pic>
      <p:pic>
        <p:nvPicPr>
          <p:cNvPr id="103428" name="Picture 4" descr="http://www.acetinobeauty.com/uploads/image/1d514baacd524a485f2eeb4b569f86f9.jpeg"/>
          <p:cNvPicPr>
            <a:picLocks noChangeAspect="1" noChangeArrowheads="1"/>
          </p:cNvPicPr>
          <p:nvPr/>
        </p:nvPicPr>
        <p:blipFill>
          <a:blip r:embed="rId3"/>
          <a:srcRect/>
          <a:stretch>
            <a:fillRect/>
          </a:stretch>
        </p:blipFill>
        <p:spPr bwMode="auto">
          <a:xfrm>
            <a:off x="6875463" y="3716338"/>
            <a:ext cx="1987550" cy="19875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东莞市联基电业有限公司</a:t>
            </a:r>
          </a:p>
        </p:txBody>
      </p:sp>
      <p:sp>
        <p:nvSpPr>
          <p:cNvPr id="104450" name="矩形 3"/>
          <p:cNvSpPr>
            <a:spLocks noChangeArrowheads="1"/>
          </p:cNvSpPr>
          <p:nvPr/>
        </p:nvSpPr>
        <p:spPr bwMode="auto">
          <a:xfrm>
            <a:off x="395288" y="1125538"/>
            <a:ext cx="3240087" cy="5262562"/>
          </a:xfrm>
          <a:prstGeom prst="rect">
            <a:avLst/>
          </a:prstGeom>
          <a:noFill/>
          <a:ln w="9525">
            <a:noFill/>
            <a:miter lim="800000"/>
            <a:headEnd/>
            <a:tailEnd/>
          </a:ln>
        </p:spPr>
        <p:txBody>
          <a:bodyPr>
            <a:spAutoFit/>
          </a:bodyPr>
          <a:lstStyle/>
          <a:p>
            <a:r>
              <a:rPr lang="zh-CN" altLang="en-US" sz="1600">
                <a:latin typeface="Arial Unicode MS"/>
                <a:ea typeface="Arial Unicode MS"/>
                <a:cs typeface="Arial Unicode MS"/>
              </a:rPr>
              <a:t>东莞联基电业有限公司成立于</a:t>
            </a:r>
            <a:r>
              <a:rPr lang="en-US" altLang="zh-CN" sz="1600">
                <a:latin typeface="Arial Unicode MS"/>
                <a:ea typeface="Arial Unicode MS"/>
                <a:cs typeface="Arial Unicode MS"/>
              </a:rPr>
              <a:t>1982</a:t>
            </a:r>
            <a:r>
              <a:rPr lang="zh-CN" altLang="en-US" sz="1600">
                <a:latin typeface="Arial Unicode MS"/>
                <a:ea typeface="Arial Unicode MS"/>
                <a:cs typeface="Arial Unicode MS"/>
              </a:rPr>
              <a:t>年，是国内最早开发和生产通讯网络连接器的专业厂商之一，现有职工</a:t>
            </a:r>
            <a:r>
              <a:rPr lang="en-US" altLang="zh-CN" sz="1600">
                <a:latin typeface="Arial Unicode MS"/>
                <a:ea typeface="Arial Unicode MS"/>
                <a:cs typeface="Arial Unicode MS"/>
              </a:rPr>
              <a:t>2000</a:t>
            </a:r>
            <a:r>
              <a:rPr lang="zh-CN" altLang="en-US" sz="1600">
                <a:latin typeface="Arial Unicode MS"/>
                <a:ea typeface="Arial Unicode MS"/>
                <a:cs typeface="Arial Unicode MS"/>
              </a:rPr>
              <a:t>多名；厂区总占地面积约</a:t>
            </a:r>
            <a:r>
              <a:rPr lang="en-US" altLang="zh-CN" sz="1600">
                <a:latin typeface="Arial Unicode MS"/>
                <a:ea typeface="Arial Unicode MS"/>
                <a:cs typeface="Arial Unicode MS"/>
              </a:rPr>
              <a:t>26000</a:t>
            </a:r>
            <a:r>
              <a:rPr lang="zh-CN" altLang="en-US" sz="1600">
                <a:latin typeface="Arial Unicode MS"/>
                <a:ea typeface="Arial Unicode MS"/>
                <a:cs typeface="Arial Unicode MS"/>
              </a:rPr>
              <a:t>平方米，内设独立的研发中心，以及模具、注塑、冲压、成型、装配等车间；公司主要产品系列：</a:t>
            </a:r>
            <a:r>
              <a:rPr lang="en-US" altLang="zh-CN" sz="1600">
                <a:latin typeface="Arial Unicode MS"/>
                <a:ea typeface="Arial Unicode MS"/>
                <a:cs typeface="Arial Unicode MS"/>
              </a:rPr>
              <a:t>HDMI</a:t>
            </a:r>
            <a:r>
              <a:rPr lang="zh-CN" altLang="en-US" sz="1600">
                <a:latin typeface="Arial Unicode MS"/>
                <a:ea typeface="Arial Unicode MS"/>
                <a:cs typeface="Arial Unicode MS"/>
              </a:rPr>
              <a:t>、</a:t>
            </a:r>
            <a:r>
              <a:rPr lang="en-US" altLang="zh-CN" sz="1600">
                <a:latin typeface="Arial Unicode MS"/>
                <a:ea typeface="Arial Unicode MS"/>
                <a:cs typeface="Arial Unicode MS"/>
              </a:rPr>
              <a:t>DISPLAYPORT</a:t>
            </a:r>
            <a:r>
              <a:rPr lang="zh-CN" altLang="en-US" sz="1600">
                <a:latin typeface="Arial Unicode MS"/>
                <a:ea typeface="Arial Unicode MS"/>
                <a:cs typeface="Arial Unicode MS"/>
              </a:rPr>
              <a:t>、</a:t>
            </a:r>
            <a:r>
              <a:rPr lang="en-US" altLang="zh-CN" sz="1600">
                <a:latin typeface="Arial Unicode MS"/>
                <a:ea typeface="Arial Unicode MS"/>
                <a:cs typeface="Arial Unicode MS"/>
              </a:rPr>
              <a:t>SAS/MINISAS</a:t>
            </a:r>
            <a:r>
              <a:rPr lang="zh-CN" altLang="en-US" sz="1600">
                <a:latin typeface="Arial Unicode MS"/>
                <a:ea typeface="Arial Unicode MS"/>
                <a:cs typeface="Arial Unicode MS"/>
              </a:rPr>
              <a:t>、</a:t>
            </a:r>
            <a:r>
              <a:rPr lang="en-US" altLang="zh-CN" sz="1600">
                <a:latin typeface="Arial Unicode MS"/>
                <a:ea typeface="Arial Unicode MS"/>
                <a:cs typeface="Arial Unicode MS"/>
              </a:rPr>
              <a:t>RJ45</a:t>
            </a:r>
            <a:r>
              <a:rPr lang="zh-CN" altLang="en-US" sz="1600">
                <a:latin typeface="Arial Unicode MS"/>
                <a:ea typeface="Arial Unicode MS"/>
                <a:cs typeface="Arial Unicode MS"/>
              </a:rPr>
              <a:t>、</a:t>
            </a:r>
            <a:r>
              <a:rPr lang="en-US" altLang="zh-CN" sz="1600">
                <a:latin typeface="Arial Unicode MS"/>
                <a:ea typeface="Arial Unicode MS"/>
                <a:cs typeface="Arial Unicode MS"/>
              </a:rPr>
              <a:t>TRANSFORMER</a:t>
            </a:r>
            <a:r>
              <a:rPr lang="zh-CN" altLang="en-US" sz="1600">
                <a:latin typeface="Arial Unicode MS"/>
                <a:ea typeface="Arial Unicode MS"/>
                <a:cs typeface="Arial Unicode MS"/>
              </a:rPr>
              <a:t>、</a:t>
            </a:r>
            <a:r>
              <a:rPr lang="en-US" altLang="zh-CN" sz="1600">
                <a:latin typeface="Arial Unicode MS"/>
                <a:ea typeface="Arial Unicode MS"/>
                <a:cs typeface="Arial Unicode MS"/>
              </a:rPr>
              <a:t>USB</a:t>
            </a:r>
            <a:r>
              <a:rPr lang="zh-CN" altLang="en-US" sz="1600">
                <a:latin typeface="Arial Unicode MS"/>
                <a:ea typeface="Arial Unicode MS"/>
                <a:cs typeface="Arial Unicode MS"/>
              </a:rPr>
              <a:t>、</a:t>
            </a:r>
            <a:r>
              <a:rPr lang="en-US" altLang="zh-CN" sz="1600">
                <a:latin typeface="Arial Unicode MS"/>
                <a:ea typeface="Arial Unicode MS"/>
                <a:cs typeface="Arial Unicode MS"/>
              </a:rPr>
              <a:t>DVI</a:t>
            </a:r>
            <a:r>
              <a:rPr lang="zh-CN" altLang="en-US" sz="1600">
                <a:latin typeface="Arial Unicode MS"/>
                <a:ea typeface="Arial Unicode MS"/>
                <a:cs typeface="Arial Unicode MS"/>
              </a:rPr>
              <a:t>、</a:t>
            </a:r>
            <a:r>
              <a:rPr lang="en-US" altLang="zh-CN" sz="1600">
                <a:latin typeface="Arial Unicode MS"/>
                <a:ea typeface="Arial Unicode MS"/>
                <a:cs typeface="Arial Unicode MS"/>
              </a:rPr>
              <a:t>DiiVA</a:t>
            </a:r>
            <a:r>
              <a:rPr lang="zh-CN" altLang="en-US" sz="1600">
                <a:latin typeface="Arial Unicode MS"/>
                <a:ea typeface="Arial Unicode MS"/>
                <a:cs typeface="Arial Unicode MS"/>
              </a:rPr>
              <a:t>等产品。凭着广大同仁的齐心协力，依托先进的测试仪器和生产设备、优质材料、优秀的产品质量、卓越的管理理念及强大的科研实力，赢得了国内外消费者的认可和赞誉。目前，公司产品</a:t>
            </a:r>
            <a:r>
              <a:rPr lang="en-US" altLang="zh-CN" sz="1600">
                <a:latin typeface="Arial Unicode MS"/>
                <a:ea typeface="Arial Unicode MS"/>
                <a:cs typeface="Arial Unicode MS"/>
              </a:rPr>
              <a:t>100%</a:t>
            </a:r>
            <a:r>
              <a:rPr lang="zh-CN" altLang="en-US" sz="1600">
                <a:latin typeface="Arial Unicode MS"/>
                <a:ea typeface="Arial Unicode MS"/>
                <a:cs typeface="Arial Unicode MS"/>
              </a:rPr>
              <a:t>出口欧美、澳洲、亚洲、韩国等多个国家和地区，形成了以中国为研发生产基地，辐射全球的销售网络。</a:t>
            </a:r>
            <a:endParaRPr lang="en-US" altLang="zh-CN" sz="1600">
              <a:latin typeface="Arial Unicode MS"/>
              <a:ea typeface="Arial Unicode MS"/>
              <a:cs typeface="Arial Unicode MS"/>
            </a:endParaRPr>
          </a:p>
          <a:p>
            <a:r>
              <a:rPr lang="zh-CN" altLang="en-US" sz="1600">
                <a:latin typeface="Arial Unicode MS"/>
                <a:ea typeface="Arial Unicode MS"/>
                <a:cs typeface="Arial Unicode MS"/>
              </a:rPr>
              <a:t>公司目前有注塑机、冲压机、非标组装等机器</a:t>
            </a:r>
            <a:r>
              <a:rPr lang="en-US" altLang="zh-CN" sz="1600">
                <a:latin typeface="Arial Unicode MS"/>
                <a:ea typeface="Arial Unicode MS"/>
                <a:cs typeface="Arial Unicode MS"/>
              </a:rPr>
              <a:t>1000</a:t>
            </a:r>
            <a:r>
              <a:rPr lang="zh-CN" altLang="en-US" sz="1600">
                <a:latin typeface="Arial Unicode MS"/>
                <a:ea typeface="Arial Unicode MS"/>
                <a:cs typeface="Arial Unicode MS"/>
              </a:rPr>
              <a:t>多台。</a:t>
            </a:r>
          </a:p>
        </p:txBody>
      </p:sp>
      <p:pic>
        <p:nvPicPr>
          <p:cNvPr id="104451" name="Picture 2" descr="http://www.jobcn.com/cozone/35/15/351570/page/images/banner1.jpg"/>
          <p:cNvPicPr>
            <a:picLocks noChangeAspect="1" noChangeArrowheads="1"/>
          </p:cNvPicPr>
          <p:nvPr/>
        </p:nvPicPr>
        <p:blipFill>
          <a:blip r:embed="rId2"/>
          <a:srcRect/>
          <a:stretch>
            <a:fillRect/>
          </a:stretch>
        </p:blipFill>
        <p:spPr bwMode="auto">
          <a:xfrm>
            <a:off x="3779838" y="1412875"/>
            <a:ext cx="5108575" cy="1806575"/>
          </a:xfrm>
          <a:prstGeom prst="rect">
            <a:avLst/>
          </a:prstGeom>
          <a:noFill/>
          <a:ln w="9525">
            <a:noFill/>
            <a:miter lim="800000"/>
            <a:headEnd/>
            <a:tailEnd/>
          </a:ln>
        </p:spPr>
      </p:pic>
      <p:pic>
        <p:nvPicPr>
          <p:cNvPr id="104452" name="Picture 3"/>
          <p:cNvPicPr>
            <a:picLocks noChangeAspect="1" noChangeArrowheads="1"/>
          </p:cNvPicPr>
          <p:nvPr/>
        </p:nvPicPr>
        <p:blipFill>
          <a:blip r:embed="rId3"/>
          <a:srcRect/>
          <a:stretch>
            <a:fillRect/>
          </a:stretch>
        </p:blipFill>
        <p:spPr bwMode="auto">
          <a:xfrm>
            <a:off x="3779838" y="3500438"/>
            <a:ext cx="5089525" cy="270351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标题 1"/>
          <p:cNvSpPr>
            <a:spLocks noGrp="1"/>
          </p:cNvSpPr>
          <p:nvPr>
            <p:ph type="title"/>
          </p:nvPr>
        </p:nvSpPr>
        <p:spPr/>
        <p:txBody>
          <a:bodyPr/>
          <a:lstStyle/>
          <a:p>
            <a:pPr eaLnBrk="1" hangingPunct="1"/>
            <a:r>
              <a:rPr lang="zh-CN" altLang="en-US" smtClean="0">
                <a:latin typeface="Arial Unicode MS"/>
                <a:ea typeface="Arial Unicode MS"/>
                <a:cs typeface="Arial Unicode MS"/>
              </a:rPr>
              <a:t>环球传动泰州有限公司</a:t>
            </a:r>
          </a:p>
        </p:txBody>
      </p:sp>
      <p:sp>
        <p:nvSpPr>
          <p:cNvPr id="105474" name="矩形 3"/>
          <p:cNvSpPr>
            <a:spLocks noChangeArrowheads="1"/>
          </p:cNvSpPr>
          <p:nvPr/>
        </p:nvSpPr>
        <p:spPr bwMode="auto">
          <a:xfrm>
            <a:off x="250825" y="1052513"/>
            <a:ext cx="8497888" cy="2032000"/>
          </a:xfrm>
          <a:prstGeom prst="rect">
            <a:avLst/>
          </a:prstGeom>
          <a:noFill/>
          <a:ln w="9525">
            <a:noFill/>
            <a:miter lim="800000"/>
            <a:headEnd/>
            <a:tailEnd/>
          </a:ln>
        </p:spPr>
        <p:txBody>
          <a:bodyPr>
            <a:spAutoFit/>
          </a:bodyPr>
          <a:lstStyle/>
          <a:p>
            <a:r>
              <a:rPr lang="zh-CN" altLang="en-US" sz="1400">
                <a:latin typeface="Arial Unicode MS"/>
                <a:ea typeface="Arial Unicode MS"/>
                <a:cs typeface="Arial Unicode MS"/>
              </a:rPr>
              <a:t>苏州环球科技股份有限公司始建于</a:t>
            </a:r>
            <a:r>
              <a:rPr lang="en-US" altLang="zh-CN" sz="1400">
                <a:latin typeface="Arial Unicode MS"/>
                <a:ea typeface="Arial Unicode MS"/>
                <a:cs typeface="Arial Unicode MS"/>
              </a:rPr>
              <a:t>1970</a:t>
            </a:r>
            <a:r>
              <a:rPr lang="zh-CN" altLang="en-US" sz="1400">
                <a:latin typeface="Arial Unicode MS"/>
                <a:ea typeface="Arial Unicode MS"/>
                <a:cs typeface="Arial Unicode MS"/>
              </a:rPr>
              <a:t>年，公司总部位于美丽富饶的太湖之滨。几代环球人，四十多年不懈努力与创新，三十多年改革、开放、发展造就了中国大规模生产和研发链条的知名企业，是中国机械通用零部件工业协会常务理事，链传动分会副理事长，中国机械工程学会链传动专业委员会，全国链传动标委会委员单位，高新技术企业，荣获“中国驰名商标”、“国家认定企业技术中心”、 “中国链传动行业重点骨干企业”和“中国链传动行业重点出口基地”。             </a:t>
            </a:r>
          </a:p>
          <a:p>
            <a:r>
              <a:rPr lang="zh-CN" altLang="en-US" sz="1400">
                <a:latin typeface="Arial Unicode MS"/>
                <a:ea typeface="Arial Unicode MS"/>
                <a:cs typeface="Arial Unicode MS"/>
              </a:rPr>
              <a:t>       公司现总占地面积</a:t>
            </a:r>
            <a:r>
              <a:rPr lang="en-US" altLang="zh-CN" sz="1400">
                <a:latin typeface="Arial Unicode MS"/>
                <a:ea typeface="Arial Unicode MS"/>
                <a:cs typeface="Arial Unicode MS"/>
              </a:rPr>
              <a:t>25.5</a:t>
            </a:r>
            <a:r>
              <a:rPr lang="zh-CN" altLang="en-US" sz="1400">
                <a:latin typeface="Arial Unicode MS"/>
                <a:ea typeface="Arial Unicode MS"/>
                <a:cs typeface="Arial Unicode MS"/>
              </a:rPr>
              <a:t>万平方米，建筑面积</a:t>
            </a:r>
            <a:r>
              <a:rPr lang="en-US" altLang="zh-CN" sz="1400">
                <a:latin typeface="Arial Unicode MS"/>
                <a:ea typeface="Arial Unicode MS"/>
                <a:cs typeface="Arial Unicode MS"/>
              </a:rPr>
              <a:t>13</a:t>
            </a:r>
            <a:r>
              <a:rPr lang="zh-CN" altLang="en-US" sz="1400">
                <a:latin typeface="Arial Unicode MS"/>
                <a:ea typeface="Arial Unicode MS"/>
                <a:cs typeface="Arial Unicode MS"/>
              </a:rPr>
              <a:t>万平方米，现有员工</a:t>
            </a:r>
            <a:r>
              <a:rPr lang="en-US" altLang="zh-CN" sz="1400">
                <a:latin typeface="Arial Unicode MS"/>
                <a:ea typeface="Arial Unicode MS"/>
                <a:cs typeface="Arial Unicode MS"/>
              </a:rPr>
              <a:t>1200</a:t>
            </a:r>
            <a:r>
              <a:rPr lang="zh-CN" altLang="en-US" sz="1400">
                <a:latin typeface="Arial Unicode MS"/>
                <a:ea typeface="Arial Unicode MS"/>
                <a:cs typeface="Arial Unicode MS"/>
              </a:rPr>
              <a:t>余人，科技人员</a:t>
            </a:r>
            <a:r>
              <a:rPr lang="en-US" altLang="zh-CN" sz="1400">
                <a:latin typeface="Arial Unicode MS"/>
                <a:ea typeface="Arial Unicode MS"/>
                <a:cs typeface="Arial Unicode MS"/>
              </a:rPr>
              <a:t>300</a:t>
            </a:r>
            <a:r>
              <a:rPr lang="zh-CN" altLang="en-US" sz="1400">
                <a:latin typeface="Arial Unicode MS"/>
                <a:ea typeface="Arial Unicode MS"/>
                <a:cs typeface="Arial Unicode MS"/>
              </a:rPr>
              <a:t>多名，各类生产设备</a:t>
            </a:r>
            <a:r>
              <a:rPr lang="en-US" altLang="zh-CN" sz="1400">
                <a:latin typeface="Arial Unicode MS"/>
                <a:ea typeface="Arial Unicode MS"/>
                <a:cs typeface="Arial Unicode MS"/>
              </a:rPr>
              <a:t>2000</a:t>
            </a:r>
            <a:r>
              <a:rPr lang="zh-CN" altLang="en-US" sz="1400">
                <a:latin typeface="Arial Unicode MS"/>
                <a:ea typeface="Arial Unicode MS"/>
                <a:cs typeface="Arial Unicode MS"/>
              </a:rPr>
              <a:t>多台。公司在大力发展高技术高端链条产品的同时，拓展了汽车用精密滚针轴承，并和高校及自动化研究所合作，进入了无人飞行机器人和自动控制器高科技领域。目前，公司以机械传动元件为主，集链条、轴承、电梯配件、无人飞行机器人为一家的产品多元化的集团公司。</a:t>
            </a:r>
          </a:p>
        </p:txBody>
      </p:sp>
      <p:pic>
        <p:nvPicPr>
          <p:cNvPr id="105475" name="Picture 2" descr="http://www.universalchain.com.cn/Upload/%E9%93%BE%E6%9D%A1%E4%BA%A7%E5%93%81/%E6%BB%9A%E9%92%88%E8%BD%B4%E6%89%BF-15340212434.jpg"/>
          <p:cNvPicPr>
            <a:picLocks noChangeAspect="1" noChangeArrowheads="1"/>
          </p:cNvPicPr>
          <p:nvPr/>
        </p:nvPicPr>
        <p:blipFill>
          <a:blip r:embed="rId2"/>
          <a:srcRect/>
          <a:stretch>
            <a:fillRect/>
          </a:stretch>
        </p:blipFill>
        <p:spPr bwMode="auto">
          <a:xfrm>
            <a:off x="5651500" y="3500438"/>
            <a:ext cx="3259138" cy="2952750"/>
          </a:xfrm>
          <a:prstGeom prst="rect">
            <a:avLst/>
          </a:prstGeom>
          <a:noFill/>
          <a:ln w="9525">
            <a:noFill/>
            <a:miter lim="800000"/>
            <a:headEnd/>
            <a:tailEnd/>
          </a:ln>
        </p:spPr>
      </p:pic>
      <p:pic>
        <p:nvPicPr>
          <p:cNvPr id="105476" name="Picture 3"/>
          <p:cNvPicPr>
            <a:picLocks noChangeAspect="1" noChangeArrowheads="1"/>
          </p:cNvPicPr>
          <p:nvPr/>
        </p:nvPicPr>
        <p:blipFill>
          <a:blip r:embed="rId3"/>
          <a:srcRect/>
          <a:stretch>
            <a:fillRect/>
          </a:stretch>
        </p:blipFill>
        <p:spPr bwMode="auto">
          <a:xfrm>
            <a:off x="323850" y="3500438"/>
            <a:ext cx="5251450" cy="29527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Box 86"/>
          <p:cNvSpPr txBox="1">
            <a:spLocks noChangeArrowheads="1"/>
          </p:cNvSpPr>
          <p:nvPr/>
        </p:nvSpPr>
        <p:spPr bwMode="auto">
          <a:xfrm>
            <a:off x="611188" y="336550"/>
            <a:ext cx="3325812" cy="396875"/>
          </a:xfrm>
          <a:prstGeom prst="rect">
            <a:avLst/>
          </a:prstGeom>
          <a:noFill/>
          <a:ln w="9525">
            <a:noFill/>
            <a:miter lim="800000"/>
            <a:headEnd/>
            <a:tailEnd/>
          </a:ln>
        </p:spPr>
        <p:txBody>
          <a:bodyPr>
            <a:spAutoFit/>
          </a:bodyPr>
          <a:lstStyle/>
          <a:p>
            <a:r>
              <a:rPr lang="zh-CN" altLang="en-US" sz="2000" b="1">
                <a:latin typeface="微软雅黑" pitchFamily="34" charset="-122"/>
                <a:ea typeface="微软雅黑" pitchFamily="34" charset="-122"/>
                <a:sym typeface="宋体" charset="-122"/>
              </a:rPr>
              <a:t>系统预算</a:t>
            </a:r>
          </a:p>
        </p:txBody>
      </p:sp>
      <p:sp>
        <p:nvSpPr>
          <p:cNvPr id="32" name="矩形 31"/>
          <p:cNvSpPr/>
          <p:nvPr/>
        </p:nvSpPr>
        <p:spPr>
          <a:xfrm>
            <a:off x="8748713" y="6227763"/>
            <a:ext cx="287337" cy="36988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120837" name="文本框 32"/>
          <p:cNvSpPr txBox="1">
            <a:spLocks noChangeArrowheads="1"/>
          </p:cNvSpPr>
          <p:nvPr/>
        </p:nvSpPr>
        <p:spPr bwMode="auto">
          <a:xfrm>
            <a:off x="8712200" y="6227763"/>
            <a:ext cx="352425" cy="368300"/>
          </a:xfrm>
          <a:prstGeom prst="rect">
            <a:avLst/>
          </a:prstGeom>
          <a:noFill/>
          <a:ln w="9525">
            <a:noFill/>
            <a:miter lim="800000"/>
            <a:headEnd/>
            <a:tailEnd/>
          </a:ln>
        </p:spPr>
        <p:txBody>
          <a:bodyPr>
            <a:spAutoFit/>
          </a:bodyPr>
          <a:lstStyle/>
          <a:p>
            <a:pPr algn="ctr" eaLnBrk="0" hangingPunct="0"/>
            <a:r>
              <a:rPr lang="en-US" altLang="zh-CN" sz="1200" b="1">
                <a:solidFill>
                  <a:schemeClr val="bg1"/>
                </a:solidFill>
                <a:latin typeface="Calibri" pitchFamily="34" charset="0"/>
              </a:rPr>
              <a:t>20</a:t>
            </a:r>
          </a:p>
        </p:txBody>
      </p:sp>
      <p:graphicFrame>
        <p:nvGraphicFramePr>
          <p:cNvPr id="120878" name="Group 46"/>
          <p:cNvGraphicFramePr>
            <a:graphicFrameLocks noGrp="1"/>
          </p:cNvGraphicFramePr>
          <p:nvPr/>
        </p:nvGraphicFramePr>
        <p:xfrm>
          <a:off x="395288" y="908050"/>
          <a:ext cx="8353425" cy="4254500"/>
        </p:xfrm>
        <a:graphic>
          <a:graphicData uri="http://schemas.openxmlformats.org/drawingml/2006/table">
            <a:tbl>
              <a:tblPr/>
              <a:tblGrid>
                <a:gridCol w="2089150"/>
                <a:gridCol w="3600450"/>
                <a:gridCol w="2663825"/>
              </a:tblGrid>
              <a:tr h="1327150">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en-US" altLang="zh-CN" sz="1800" b="1" i="0" u="none" strike="noStrike" cap="none" normalizeH="0" baseline="0" smtClean="0">
                          <a:ln>
                            <a:noFill/>
                          </a:ln>
                          <a:solidFill>
                            <a:srgbClr val="000000"/>
                          </a:solidFill>
                          <a:effectLst/>
                          <a:latin typeface="宋体" charset="-122"/>
                          <a:ea typeface="宋体" charset="-122"/>
                        </a:rPr>
                        <a:t>项目</a:t>
                      </a:r>
                      <a:endParaRPr kumimoji="0" lang="en-US"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zh-CN" altLang="en-US" sz="1800" b="1" i="0" u="none" strike="noStrike" cap="none" normalizeH="0" baseline="0" smtClean="0">
                          <a:ln>
                            <a:noFill/>
                          </a:ln>
                          <a:solidFill>
                            <a:srgbClr val="000000"/>
                          </a:solidFill>
                          <a:effectLst/>
                          <a:latin typeface="宋体" charset="-122"/>
                          <a:ea typeface="宋体" charset="-122"/>
                        </a:rPr>
                        <a:t>工作内容</a:t>
                      </a: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en-US" altLang="zh-CN" sz="1800" b="1" i="0" u="none" strike="noStrike" cap="none" normalizeH="0" baseline="0" smtClean="0">
                          <a:ln>
                            <a:noFill/>
                          </a:ln>
                          <a:solidFill>
                            <a:srgbClr val="000000"/>
                          </a:solidFill>
                          <a:effectLst/>
                          <a:latin typeface="宋体" charset="-122"/>
                          <a:ea typeface="宋体" charset="-122"/>
                        </a:rPr>
                        <a:t>价格</a:t>
                      </a:r>
                      <a:endParaRPr kumimoji="0" lang="en-US"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r>
              <a:tr h="977900">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zh-CN" altLang="en-US" sz="1800" b="1" i="0" u="none" strike="noStrike" cap="none" normalizeH="0" baseline="0" smtClean="0">
                          <a:ln>
                            <a:noFill/>
                          </a:ln>
                          <a:solidFill>
                            <a:srgbClr val="000000"/>
                          </a:solidFill>
                          <a:effectLst/>
                          <a:latin typeface="宋体" charset="-122"/>
                          <a:ea typeface="宋体" charset="-122"/>
                        </a:rPr>
                        <a:t>精益生产管理咨询</a:t>
                      </a: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0"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0"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r>
              <a:tr h="655638">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en-US" altLang="zh-CN" sz="1800" b="1" i="0" u="none" strike="noStrike" cap="none" normalizeH="0" baseline="0" smtClean="0">
                          <a:ln>
                            <a:noFill/>
                          </a:ln>
                          <a:solidFill>
                            <a:srgbClr val="000000"/>
                          </a:solidFill>
                          <a:effectLst/>
                          <a:latin typeface="宋体" charset="-122"/>
                          <a:ea typeface="宋体" charset="-122"/>
                        </a:rPr>
                        <a:t>MES</a:t>
                      </a:r>
                      <a:r>
                        <a:rPr kumimoji="0" lang="zh-CN" altLang="en-US" sz="1800" b="1" i="0" u="none" strike="noStrike" cap="none" normalizeH="0" baseline="0" smtClean="0">
                          <a:ln>
                            <a:noFill/>
                          </a:ln>
                          <a:solidFill>
                            <a:srgbClr val="000000"/>
                          </a:solidFill>
                          <a:effectLst/>
                          <a:latin typeface="宋体" charset="-122"/>
                          <a:ea typeface="宋体" charset="-122"/>
                        </a:rPr>
                        <a:t>生产管理系统</a:t>
                      </a:r>
                      <a:endParaRPr kumimoji="0" lang="en-US"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0"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0"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r>
              <a:tr h="639763">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en-US" altLang="zh-CN" sz="1800" b="1" i="0" u="none" strike="noStrike" cap="none" normalizeH="0" baseline="0" smtClean="0">
                          <a:ln>
                            <a:noFill/>
                          </a:ln>
                          <a:solidFill>
                            <a:srgbClr val="000000"/>
                          </a:solidFill>
                          <a:effectLst/>
                          <a:latin typeface="宋体" charset="-122"/>
                          <a:ea typeface="宋体" charset="-122"/>
                        </a:rPr>
                        <a:t>服务费用</a:t>
                      </a:r>
                      <a:endParaRPr kumimoji="0" lang="en-US"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Pct val="80000"/>
                        <a:buFontTx/>
                        <a:buNone/>
                        <a:tabLst/>
                      </a:pPr>
                      <a:endParaRPr kumimoji="0" lang="en-US" altLang="en-US" sz="1800" b="0" i="0" u="none" strike="noStrike" cap="none" normalizeH="0" baseline="0" smtClean="0">
                        <a:ln>
                          <a:noFill/>
                        </a:ln>
                        <a:solidFill>
                          <a:srgbClr val="000000"/>
                        </a:solidFill>
                        <a:effectLst/>
                        <a:latin typeface="黑体" pitchFamily="49" charset="-122"/>
                        <a:ea typeface="黑体" pitchFamily="49"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Pct val="80000"/>
                        <a:buFontTx/>
                        <a:buNone/>
                        <a:tabLst/>
                      </a:pPr>
                      <a:endParaRPr kumimoji="0" lang="en-US" altLang="en-US" sz="1800" b="0" i="0" u="none" strike="noStrike" cap="none" normalizeH="0" baseline="0" smtClean="0">
                        <a:ln>
                          <a:noFill/>
                        </a:ln>
                        <a:solidFill>
                          <a:srgbClr val="000000"/>
                        </a:solidFill>
                        <a:effectLst/>
                        <a:latin typeface="黑体" pitchFamily="49" charset="-122"/>
                        <a:ea typeface="黑体" pitchFamily="49"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r>
              <a:tr h="654050">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r>
                        <a:rPr kumimoji="0" lang="en-US" altLang="zh-CN" sz="1800" b="1" i="0" u="none" strike="noStrike" cap="none" normalizeH="0" baseline="0" smtClean="0">
                          <a:ln>
                            <a:noFill/>
                          </a:ln>
                          <a:solidFill>
                            <a:srgbClr val="000000"/>
                          </a:solidFill>
                          <a:effectLst/>
                          <a:latin typeface="宋体" charset="-122"/>
                          <a:ea typeface="宋体" charset="-122"/>
                        </a:rPr>
                        <a:t>项目总报价</a:t>
                      </a:r>
                      <a:endParaRPr kumimoji="0" lang="en-US"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800"/>
                        </a:spcAft>
                        <a:buClrTx/>
                        <a:buSzPct val="80000"/>
                        <a:buFontTx/>
                        <a:buNone/>
                        <a:tabLst/>
                      </a:pPr>
                      <a:endParaRPr kumimoji="0" lang="zh-CN" altLang="en-US" sz="1800" b="1" i="0" u="none" strike="noStrike" cap="none" normalizeH="0" baseline="0" smtClean="0">
                        <a:ln>
                          <a:noFill/>
                        </a:ln>
                        <a:solidFill>
                          <a:srgbClr val="000000"/>
                        </a:solidFill>
                        <a:effectLst/>
                        <a:latin typeface="宋体" charset="-122"/>
                        <a:ea typeface="宋体" charset="-122"/>
                      </a:endParaRPr>
                    </a:p>
                  </a:txBody>
                  <a:tcPr marL="68580" marR="6858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TextBox 3"/>
          <p:cNvSpPr txBox="1">
            <a:spLocks noChangeArrowheads="1"/>
          </p:cNvSpPr>
          <p:nvPr/>
        </p:nvSpPr>
        <p:spPr bwMode="auto">
          <a:xfrm>
            <a:off x="785813" y="2071688"/>
            <a:ext cx="7715250" cy="3414712"/>
          </a:xfrm>
          <a:prstGeom prst="rect">
            <a:avLst/>
          </a:prstGeom>
          <a:noFill/>
          <a:ln w="9525">
            <a:noFill/>
            <a:miter lim="800000"/>
            <a:headEnd/>
            <a:tailEnd/>
          </a:ln>
        </p:spPr>
        <p:txBody>
          <a:bodyPr>
            <a:spAutoFit/>
          </a:bodyPr>
          <a:lstStyle/>
          <a:p>
            <a:r>
              <a:rPr lang="zh-CN" altLang="en-US" b="1">
                <a:latin typeface="Calibri" pitchFamily="34" charset="0"/>
              </a:rPr>
              <a:t>苏州弘光条码系统有限公司</a:t>
            </a:r>
            <a:endParaRPr lang="zh-CN" altLang="en-US">
              <a:latin typeface="Calibri" pitchFamily="34" charset="0"/>
            </a:endParaRPr>
          </a:p>
          <a:p>
            <a:r>
              <a:rPr lang="zh-CN" altLang="en-US">
                <a:latin typeface="Calibri" pitchFamily="34" charset="0"/>
              </a:rPr>
              <a:t>地址：苏州市三香路</a:t>
            </a:r>
            <a:r>
              <a:rPr lang="zh-CN" altLang="zh-CN">
                <a:latin typeface="Calibri" pitchFamily="34" charset="0"/>
              </a:rPr>
              <a:t>979</a:t>
            </a:r>
            <a:r>
              <a:rPr lang="zh-CN" altLang="en-US">
                <a:latin typeface="Calibri" pitchFamily="34" charset="0"/>
              </a:rPr>
              <a:t>号经贸大楼</a:t>
            </a:r>
            <a:r>
              <a:rPr lang="zh-CN" altLang="zh-CN">
                <a:latin typeface="Calibri" pitchFamily="34" charset="0"/>
              </a:rPr>
              <a:t>816 </a:t>
            </a:r>
            <a:r>
              <a:rPr lang="zh-CN" altLang="en-US">
                <a:latin typeface="Calibri" pitchFamily="34" charset="0"/>
              </a:rPr>
              <a:t>           </a:t>
            </a:r>
          </a:p>
          <a:p>
            <a:r>
              <a:rPr lang="zh-CN" altLang="en-US">
                <a:latin typeface="Calibri" pitchFamily="34" charset="0"/>
              </a:rPr>
              <a:t>公交线路</a:t>
            </a:r>
            <a:r>
              <a:rPr lang="zh-CN" altLang="zh-CN">
                <a:latin typeface="Calibri" pitchFamily="34" charset="0"/>
              </a:rPr>
              <a:t>: 7</a:t>
            </a:r>
            <a:r>
              <a:rPr lang="zh-CN" altLang="en-US">
                <a:latin typeface="Calibri" pitchFamily="34" charset="0"/>
              </a:rPr>
              <a:t>、</a:t>
            </a:r>
            <a:r>
              <a:rPr lang="zh-CN" altLang="zh-CN">
                <a:latin typeface="Calibri" pitchFamily="34" charset="0"/>
              </a:rPr>
              <a:t>949</a:t>
            </a:r>
            <a:r>
              <a:rPr lang="zh-CN" altLang="en-US">
                <a:latin typeface="Calibri" pitchFamily="34" charset="0"/>
              </a:rPr>
              <a:t>、</a:t>
            </a:r>
            <a:r>
              <a:rPr lang="zh-CN" altLang="zh-CN">
                <a:latin typeface="Calibri" pitchFamily="34" charset="0"/>
              </a:rPr>
              <a:t>70</a:t>
            </a:r>
            <a:r>
              <a:rPr lang="zh-CN" altLang="en-US">
                <a:latin typeface="Calibri" pitchFamily="34" charset="0"/>
              </a:rPr>
              <a:t>、</a:t>
            </a:r>
            <a:r>
              <a:rPr lang="zh-CN" altLang="zh-CN">
                <a:latin typeface="Calibri" pitchFamily="34" charset="0"/>
              </a:rPr>
              <a:t>304</a:t>
            </a:r>
            <a:r>
              <a:rPr lang="zh-CN" altLang="en-US">
                <a:latin typeface="Calibri" pitchFamily="34" charset="0"/>
              </a:rPr>
              <a:t>、</a:t>
            </a:r>
            <a:r>
              <a:rPr lang="zh-CN" altLang="zh-CN">
                <a:latin typeface="Calibri" pitchFamily="34" charset="0"/>
              </a:rPr>
              <a:t>921</a:t>
            </a:r>
            <a:r>
              <a:rPr lang="zh-CN" altLang="en-US">
                <a:latin typeface="Calibri" pitchFamily="34" charset="0"/>
              </a:rPr>
              <a:t>、</a:t>
            </a:r>
            <a:r>
              <a:rPr lang="zh-CN" altLang="zh-CN">
                <a:latin typeface="Calibri" pitchFamily="34" charset="0"/>
              </a:rPr>
              <a:t>932</a:t>
            </a:r>
            <a:r>
              <a:rPr lang="zh-CN" altLang="en-US">
                <a:latin typeface="Calibri" pitchFamily="34" charset="0"/>
              </a:rPr>
              <a:t>、</a:t>
            </a:r>
            <a:r>
              <a:rPr lang="zh-CN" altLang="zh-CN">
                <a:latin typeface="Calibri" pitchFamily="34" charset="0"/>
              </a:rPr>
              <a:t>522</a:t>
            </a:r>
            <a:r>
              <a:rPr lang="zh-CN" altLang="en-US">
                <a:latin typeface="Calibri" pitchFamily="34" charset="0"/>
              </a:rPr>
              <a:t>、</a:t>
            </a:r>
            <a:r>
              <a:rPr lang="zh-CN" altLang="zh-CN">
                <a:latin typeface="Calibri" pitchFamily="34" charset="0"/>
              </a:rPr>
              <a:t>300路</a:t>
            </a:r>
            <a:r>
              <a:rPr lang="zh-CN" altLang="en-US">
                <a:latin typeface="Calibri" pitchFamily="34" charset="0"/>
              </a:rPr>
              <a:t>市</a:t>
            </a:r>
            <a:r>
              <a:rPr lang="zh-CN" altLang="zh-CN">
                <a:latin typeface="Calibri" pitchFamily="34" charset="0"/>
              </a:rPr>
              <a:t>政府</a:t>
            </a:r>
            <a:r>
              <a:rPr lang="zh-CN" altLang="en-US">
                <a:latin typeface="Calibri" pitchFamily="34" charset="0"/>
              </a:rPr>
              <a:t>下</a:t>
            </a:r>
          </a:p>
          <a:p>
            <a:r>
              <a:rPr lang="zh-CN" altLang="en-US">
                <a:latin typeface="Calibri" pitchFamily="34" charset="0"/>
              </a:rPr>
              <a:t> </a:t>
            </a:r>
            <a:r>
              <a:rPr lang="en-US" altLang="zh-CN">
                <a:latin typeface="Calibri" pitchFamily="34" charset="0"/>
              </a:rPr>
              <a:t>	</a:t>
            </a:r>
            <a:r>
              <a:rPr lang="zh-CN" altLang="zh-CN">
                <a:latin typeface="Calibri" pitchFamily="34" charset="0"/>
              </a:rPr>
              <a:t>38</a:t>
            </a:r>
            <a:r>
              <a:rPr lang="zh-CN" altLang="en-US">
                <a:latin typeface="Calibri" pitchFamily="34" charset="0"/>
              </a:rPr>
              <a:t>、</a:t>
            </a:r>
            <a:r>
              <a:rPr lang="zh-CN" altLang="zh-CN">
                <a:latin typeface="Calibri" pitchFamily="34" charset="0"/>
              </a:rPr>
              <a:t>931</a:t>
            </a:r>
            <a:r>
              <a:rPr lang="zh-CN" altLang="en-US">
                <a:latin typeface="Calibri" pitchFamily="34" charset="0"/>
              </a:rPr>
              <a:t>、</a:t>
            </a:r>
            <a:r>
              <a:rPr lang="zh-CN" altLang="zh-CN">
                <a:latin typeface="Calibri" pitchFamily="34" charset="0"/>
              </a:rPr>
              <a:t>40</a:t>
            </a:r>
            <a:r>
              <a:rPr lang="zh-CN" altLang="en-US">
                <a:latin typeface="Calibri" pitchFamily="34" charset="0"/>
              </a:rPr>
              <a:t>、</a:t>
            </a:r>
            <a:r>
              <a:rPr lang="zh-CN" altLang="zh-CN">
                <a:latin typeface="Calibri" pitchFamily="34" charset="0"/>
              </a:rPr>
              <a:t>89</a:t>
            </a:r>
            <a:r>
              <a:rPr lang="zh-CN" altLang="en-US">
                <a:latin typeface="Calibri" pitchFamily="34" charset="0"/>
              </a:rPr>
              <a:t>、</a:t>
            </a:r>
            <a:r>
              <a:rPr lang="zh-CN" altLang="zh-CN">
                <a:latin typeface="Calibri" pitchFamily="34" charset="0"/>
              </a:rPr>
              <a:t>502</a:t>
            </a:r>
            <a:r>
              <a:rPr lang="zh-CN" altLang="en-US">
                <a:latin typeface="Calibri" pitchFamily="34" charset="0"/>
              </a:rPr>
              <a:t>、</a:t>
            </a:r>
            <a:r>
              <a:rPr lang="zh-CN" altLang="zh-CN">
                <a:latin typeface="Calibri" pitchFamily="34" charset="0"/>
              </a:rPr>
              <a:t>923</a:t>
            </a:r>
            <a:r>
              <a:rPr lang="zh-CN" altLang="en-US">
                <a:latin typeface="Calibri" pitchFamily="34" charset="0"/>
              </a:rPr>
              <a:t>、</a:t>
            </a:r>
            <a:r>
              <a:rPr lang="zh-CN" altLang="zh-CN">
                <a:latin typeface="Calibri" pitchFamily="34" charset="0"/>
              </a:rPr>
              <a:t>308</a:t>
            </a:r>
            <a:r>
              <a:rPr lang="zh-CN" altLang="en-US">
                <a:latin typeface="Calibri" pitchFamily="34" charset="0"/>
              </a:rPr>
              <a:t>、</a:t>
            </a:r>
            <a:r>
              <a:rPr lang="zh-CN" altLang="zh-CN">
                <a:latin typeface="Calibri" pitchFamily="34" charset="0"/>
              </a:rPr>
              <a:t>51</a:t>
            </a:r>
            <a:r>
              <a:rPr lang="zh-CN" altLang="en-US">
                <a:latin typeface="Calibri" pitchFamily="34" charset="0"/>
              </a:rPr>
              <a:t>、</a:t>
            </a:r>
            <a:r>
              <a:rPr lang="zh-CN" altLang="zh-CN">
                <a:latin typeface="Calibri" pitchFamily="34" charset="0"/>
              </a:rPr>
              <a:t>321路</a:t>
            </a:r>
            <a:r>
              <a:rPr lang="zh-CN" altLang="en-US">
                <a:latin typeface="Calibri" pitchFamily="34" charset="0"/>
              </a:rPr>
              <a:t>体育中心下</a:t>
            </a:r>
          </a:p>
          <a:p>
            <a:r>
              <a:rPr lang="zh-CN" altLang="en-US">
                <a:latin typeface="Calibri" pitchFamily="34" charset="0"/>
              </a:rPr>
              <a:t>宿迁分公司地址：宿迁市宿豫区洪泽湖路</a:t>
            </a:r>
            <a:r>
              <a:rPr lang="zh-CN" altLang="zh-CN">
                <a:latin typeface="Calibri" pitchFamily="34" charset="0"/>
              </a:rPr>
              <a:t>19</a:t>
            </a:r>
            <a:r>
              <a:rPr lang="zh-CN" altLang="en-US">
                <a:latin typeface="Calibri" pitchFamily="34" charset="0"/>
              </a:rPr>
              <a:t>号汇诚大厦</a:t>
            </a:r>
            <a:r>
              <a:rPr lang="zh-CN" altLang="zh-CN">
                <a:latin typeface="Calibri" pitchFamily="34" charset="0"/>
              </a:rPr>
              <a:t>6</a:t>
            </a:r>
            <a:r>
              <a:rPr lang="zh-CN" altLang="en-US">
                <a:latin typeface="Calibri" pitchFamily="34" charset="0"/>
              </a:rPr>
              <a:t>楼</a:t>
            </a:r>
          </a:p>
          <a:p>
            <a:r>
              <a:rPr lang="zh-CN" altLang="en-US">
                <a:latin typeface="Calibri" pitchFamily="34" charset="0"/>
              </a:rPr>
              <a:t>公交线路</a:t>
            </a:r>
            <a:r>
              <a:rPr lang="zh-CN" altLang="zh-CN">
                <a:latin typeface="Calibri" pitchFamily="34" charset="0"/>
              </a:rPr>
              <a:t>:202</a:t>
            </a:r>
            <a:r>
              <a:rPr lang="zh-CN" altLang="en-US">
                <a:latin typeface="Calibri" pitchFamily="34" charset="0"/>
              </a:rPr>
              <a:t>、 </a:t>
            </a:r>
            <a:r>
              <a:rPr lang="zh-CN" altLang="zh-CN">
                <a:latin typeface="Calibri" pitchFamily="34" charset="0"/>
              </a:rPr>
              <a:t>203 </a:t>
            </a:r>
            <a:r>
              <a:rPr lang="zh-CN" altLang="en-US">
                <a:latin typeface="Calibri" pitchFamily="34" charset="0"/>
              </a:rPr>
              <a:t>、</a:t>
            </a:r>
            <a:r>
              <a:rPr lang="zh-CN" altLang="zh-CN">
                <a:latin typeface="Calibri" pitchFamily="34" charset="0"/>
              </a:rPr>
              <a:t>203</a:t>
            </a:r>
            <a:r>
              <a:rPr lang="zh-CN" altLang="en-US">
                <a:latin typeface="Calibri" pitchFamily="34" charset="0"/>
              </a:rPr>
              <a:t>路微循环线 、</a:t>
            </a:r>
            <a:r>
              <a:rPr lang="zh-CN" altLang="zh-CN">
                <a:latin typeface="Calibri" pitchFamily="34" charset="0"/>
              </a:rPr>
              <a:t>318 </a:t>
            </a:r>
            <a:r>
              <a:rPr lang="zh-CN" altLang="en-US">
                <a:latin typeface="Calibri" pitchFamily="34" charset="0"/>
              </a:rPr>
              <a:t>、</a:t>
            </a:r>
            <a:r>
              <a:rPr lang="zh-CN" altLang="zh-CN">
                <a:latin typeface="Calibri" pitchFamily="34" charset="0"/>
              </a:rPr>
              <a:t>803</a:t>
            </a:r>
            <a:r>
              <a:rPr lang="zh-CN" altLang="en-US">
                <a:latin typeface="Calibri" pitchFamily="34" charset="0"/>
              </a:rPr>
              <a:t>、 </a:t>
            </a:r>
            <a:r>
              <a:rPr lang="zh-CN" altLang="zh-CN">
                <a:latin typeface="Calibri" pitchFamily="34" charset="0"/>
              </a:rPr>
              <a:t>810</a:t>
            </a:r>
            <a:r>
              <a:rPr lang="zh-CN" altLang="en-US">
                <a:latin typeface="Calibri" pitchFamily="34" charset="0"/>
              </a:rPr>
              <a:t>路 京东商城站下</a:t>
            </a:r>
          </a:p>
          <a:p>
            <a:r>
              <a:rPr lang="zh-CN" altLang="en-US">
                <a:latin typeface="Calibri" pitchFamily="34" charset="0"/>
              </a:rPr>
              <a:t>邮政编码：215008</a:t>
            </a:r>
          </a:p>
          <a:p>
            <a:r>
              <a:rPr lang="zh-CN" altLang="en-US">
                <a:latin typeface="Calibri" pitchFamily="34" charset="0"/>
              </a:rPr>
              <a:t>电话：</a:t>
            </a:r>
            <a:r>
              <a:rPr lang="en-US" altLang="zh-CN">
                <a:latin typeface="Calibri" pitchFamily="34" charset="0"/>
              </a:rPr>
              <a:t>0512-66092431,66091807</a:t>
            </a:r>
          </a:p>
          <a:p>
            <a:r>
              <a:rPr lang="zh-CN" altLang="en-US">
                <a:latin typeface="Calibri" pitchFamily="34" charset="0"/>
              </a:rPr>
              <a:t>传真：</a:t>
            </a:r>
            <a:r>
              <a:rPr lang="en-US" altLang="zh-CN">
                <a:latin typeface="Calibri" pitchFamily="34" charset="0"/>
              </a:rPr>
              <a:t>0512-66092027</a:t>
            </a:r>
          </a:p>
          <a:p>
            <a:r>
              <a:rPr lang="zh-CN" altLang="en-US">
                <a:latin typeface="Calibri" pitchFamily="34" charset="0"/>
              </a:rPr>
              <a:t>销售热线：</a:t>
            </a:r>
            <a:r>
              <a:rPr lang="en-US" altLang="zh-CN"/>
              <a:t>135-8485-8298(</a:t>
            </a:r>
            <a:r>
              <a:rPr lang="zh-CN" altLang="en-US"/>
              <a:t>微信同</a:t>
            </a:r>
            <a:r>
              <a:rPr lang="en-US" altLang="zh-CN"/>
              <a:t>)</a:t>
            </a:r>
            <a:endParaRPr lang="zh-CN" altLang="en-US">
              <a:latin typeface="Calibri" pitchFamily="34" charset="0"/>
            </a:endParaRPr>
          </a:p>
          <a:p>
            <a:r>
              <a:rPr lang="zh-CN" altLang="en-US">
                <a:latin typeface="Calibri" pitchFamily="34" charset="0"/>
              </a:rPr>
              <a:t>网址：</a:t>
            </a:r>
            <a:r>
              <a:rPr lang="en-US" altLang="zh-CN">
                <a:latin typeface="Calibri" pitchFamily="34" charset="0"/>
              </a:rPr>
              <a:t>www.hgtm.cn</a:t>
            </a:r>
            <a:endParaRPr lang="zh-CN" altLang="en-US">
              <a:latin typeface="Calibri" pitchFamily="34" charset="0"/>
            </a:endParaRPr>
          </a:p>
          <a:p>
            <a:endParaRPr lang="zh-CN" altLang="en-US">
              <a:latin typeface="Calibri" pitchFamily="34" charset="0"/>
            </a:endParaRPr>
          </a:p>
        </p:txBody>
      </p:sp>
      <p:pic>
        <p:nvPicPr>
          <p:cNvPr id="106498" name="Picture 2" descr="C:\Users\Administrator\Desktop\未标题-3.jpg"/>
          <p:cNvPicPr>
            <a:picLocks noChangeAspect="1" noChangeArrowheads="1"/>
          </p:cNvPicPr>
          <p:nvPr/>
        </p:nvPicPr>
        <p:blipFill>
          <a:blip r:embed="rId2"/>
          <a:srcRect/>
          <a:stretch>
            <a:fillRect/>
          </a:stretch>
        </p:blipFill>
        <p:spPr bwMode="auto">
          <a:xfrm>
            <a:off x="8013700" y="53975"/>
            <a:ext cx="1117600" cy="1087438"/>
          </a:xfrm>
          <a:prstGeom prst="rect">
            <a:avLst/>
          </a:prstGeom>
          <a:noFill/>
          <a:ln w="9525">
            <a:noFill/>
            <a:miter lim="800000"/>
            <a:headEnd/>
            <a:tailEnd/>
          </a:ln>
        </p:spPr>
      </p:pic>
      <p:sp>
        <p:nvSpPr>
          <p:cNvPr id="106499" name="文本框 2"/>
          <p:cNvSpPr txBox="1">
            <a:spLocks noChangeArrowheads="1"/>
          </p:cNvSpPr>
          <p:nvPr/>
        </p:nvSpPr>
        <p:spPr bwMode="auto">
          <a:xfrm>
            <a:off x="44450" y="306388"/>
            <a:ext cx="4987925" cy="584200"/>
          </a:xfrm>
          <a:prstGeom prst="rect">
            <a:avLst/>
          </a:prstGeom>
          <a:noFill/>
          <a:ln w="9525">
            <a:noFill/>
            <a:miter lim="800000"/>
            <a:headEnd/>
            <a:tailEnd/>
          </a:ln>
        </p:spPr>
        <p:txBody>
          <a:bodyPr>
            <a:spAutoFit/>
          </a:bodyPr>
          <a:lstStyle/>
          <a:p>
            <a:r>
              <a:rPr lang="zh-CN" altLang="en-US" sz="3200" b="1">
                <a:sym typeface="宋体" charset="-122"/>
              </a:rPr>
              <a:t>联系我们</a:t>
            </a:r>
          </a:p>
        </p:txBody>
      </p:sp>
    </p:spTree>
  </p:cSld>
  <p:clrMapOvr>
    <a:masterClrMapping/>
  </p:clrMapOvr>
  <p:transition spd="med">
    <p:fade/>
  </p:transition>
</p:sld>
</file>

<file path=ppt/theme/theme1.xml><?xml version="1.0" encoding="utf-8"?>
<a:theme xmlns:a="http://schemas.openxmlformats.org/drawingml/2006/main" name="主题1">
  <a:themeElements>
    <a:clrScheme name="Epicore Default Colors">
      <a:dk1>
        <a:srgbClr val="000000"/>
      </a:dk1>
      <a:lt1>
        <a:srgbClr val="FFFFFF"/>
      </a:lt1>
      <a:dk2>
        <a:srgbClr val="000000"/>
      </a:dk2>
      <a:lt2>
        <a:srgbClr val="FFFFFF"/>
      </a:lt2>
      <a:accent1>
        <a:srgbClr val="E87511"/>
      </a:accent1>
      <a:accent2>
        <a:srgbClr val="00AEEF"/>
      </a:accent2>
      <a:accent3>
        <a:srgbClr val="66BC29"/>
      </a:accent3>
      <a:accent4>
        <a:srgbClr val="908D89"/>
      </a:accent4>
      <a:accent5>
        <a:srgbClr val="FCD116"/>
      </a:accent5>
      <a:accent6>
        <a:srgbClr val="6C6966"/>
      </a:accent6>
      <a:hlink>
        <a:srgbClr val="00AEEF"/>
      </a:hlink>
      <a:folHlink>
        <a:srgbClr val="00AEE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effectLst/>
      </a:spPr>
      <a:bodyPr rtlCol="0" anchor="ctr"/>
      <a:lstStyle>
        <a:defPPr>
          <a:defRPr sz="800"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5923</TotalTime>
  <Words>6590</Words>
  <Application>Microsoft Office PowerPoint</Application>
  <PresentationFormat>全屏显示(4:3)</PresentationFormat>
  <Paragraphs>399</Paragraphs>
  <Slides>80</Slides>
  <Notes>6</Notes>
  <HiddenSlides>0</HiddenSlides>
  <MMClips>0</MMClips>
  <ScaleCrop>false</ScaleCrop>
  <HeadingPairs>
    <vt:vector size="6" baseType="variant">
      <vt:variant>
        <vt:lpstr>已用的字体</vt:lpstr>
      </vt:variant>
      <vt:variant>
        <vt:i4>11</vt:i4>
      </vt:variant>
      <vt:variant>
        <vt:lpstr>演示文稿设计模板</vt:lpstr>
      </vt:variant>
      <vt:variant>
        <vt:i4>14</vt:i4>
      </vt:variant>
      <vt:variant>
        <vt:lpstr>幻灯片标题</vt:lpstr>
      </vt:variant>
      <vt:variant>
        <vt:i4>80</vt:i4>
      </vt:variant>
    </vt:vector>
  </HeadingPairs>
  <TitlesOfParts>
    <vt:vector size="105" baseType="lpstr">
      <vt:lpstr>Arial</vt:lpstr>
      <vt:lpstr>宋体</vt:lpstr>
      <vt:lpstr>Calibri</vt:lpstr>
      <vt:lpstr>Wingdings</vt:lpstr>
      <vt:lpstr>微软雅黑</vt:lpstr>
      <vt:lpstr>Arial Unicode MS</vt:lpstr>
      <vt:lpstr>黑体</vt:lpstr>
      <vt:lpstr>Times New Roman</vt:lpstr>
      <vt:lpstr>PMingLiU</vt:lpstr>
      <vt:lpstr>华文细黑</vt:lpstr>
      <vt:lpstr>华文中宋</vt:lpstr>
      <vt:lpstr>主题1</vt:lpstr>
      <vt:lpstr>主题1</vt:lpstr>
      <vt:lpstr>主题1</vt:lpstr>
      <vt:lpstr>主题1</vt:lpstr>
      <vt:lpstr>主题1</vt:lpstr>
      <vt:lpstr>主题1</vt:lpstr>
      <vt:lpstr>主题1</vt:lpstr>
      <vt:lpstr>主题1</vt:lpstr>
      <vt:lpstr>主题1</vt:lpstr>
      <vt:lpstr>主题1</vt:lpstr>
      <vt:lpstr>主题1</vt:lpstr>
      <vt:lpstr>主题1</vt:lpstr>
      <vt:lpstr>主题1</vt:lpstr>
      <vt:lpstr>主题1</vt:lpstr>
      <vt:lpstr>幻灯片 1</vt:lpstr>
      <vt:lpstr>幻灯片 2</vt:lpstr>
      <vt:lpstr>幻灯片 3</vt:lpstr>
      <vt:lpstr>幻灯片 4</vt:lpstr>
      <vt:lpstr>幻灯片 5</vt:lpstr>
      <vt:lpstr>MES系统简介</vt:lpstr>
      <vt:lpstr>幻灯片 7</vt:lpstr>
      <vt:lpstr>MES系统整体架构</vt:lpstr>
      <vt:lpstr>幻灯片 9</vt:lpstr>
      <vt:lpstr>电子看板</vt:lpstr>
      <vt:lpstr>操作端</vt:lpstr>
      <vt:lpstr>幻灯片 12</vt:lpstr>
      <vt:lpstr>弘光MES 系统功能</vt:lpstr>
      <vt:lpstr>MES管理端流程</vt:lpstr>
      <vt:lpstr>生产排程</vt:lpstr>
      <vt:lpstr>工單流程管理 </vt:lpstr>
      <vt:lpstr>MES系统-工序排程</vt:lpstr>
      <vt:lpstr>相同模具合并生产</vt:lpstr>
      <vt:lpstr>车间资源负荷分析</vt:lpstr>
      <vt:lpstr>排程调整</vt:lpstr>
      <vt:lpstr>品质监控</vt:lpstr>
      <vt:lpstr>首件检验</vt:lpstr>
      <vt:lpstr>制程巡检</vt:lpstr>
      <vt:lpstr>外发加工</vt:lpstr>
      <vt:lpstr>计件工资</vt:lpstr>
      <vt:lpstr>计件工资 即时结算</vt:lpstr>
      <vt:lpstr>车间物料交接表</vt:lpstr>
      <vt:lpstr>成品入库</vt:lpstr>
      <vt:lpstr>出货装箱</vt:lpstr>
      <vt:lpstr>弘光MES 系统功能</vt:lpstr>
      <vt:lpstr>数据采集 – 操作端</vt:lpstr>
      <vt:lpstr>MES工人端操作流程</vt:lpstr>
      <vt:lpstr>机台上下班刷卡</vt:lpstr>
      <vt:lpstr>员工管理</vt:lpstr>
      <vt:lpstr>人员分布 实时呈现</vt:lpstr>
      <vt:lpstr>生产任务 实时传达</vt:lpstr>
      <vt:lpstr>生产报告</vt:lpstr>
      <vt:lpstr>MES工作台-开始生产</vt:lpstr>
      <vt:lpstr>MES工作台-换机</vt:lpstr>
      <vt:lpstr>MES工作台-开始生产</vt:lpstr>
      <vt:lpstr>MES工作台-结束生产</vt:lpstr>
      <vt:lpstr>MES工作台-机台维修保养（维修申请） </vt:lpstr>
      <vt:lpstr>MES工作台-换模</vt:lpstr>
      <vt:lpstr>幻灯片 44</vt:lpstr>
      <vt:lpstr>机器生产状态实时监视</vt:lpstr>
      <vt:lpstr>生产看板-每台机器的详细情况</vt:lpstr>
      <vt:lpstr>幻灯片 47</vt:lpstr>
      <vt:lpstr>幻灯片 48</vt:lpstr>
      <vt:lpstr>车间日报表</vt:lpstr>
      <vt:lpstr>车间产能统计</vt:lpstr>
      <vt:lpstr>设备OEE</vt:lpstr>
      <vt:lpstr>车间生产进度</vt:lpstr>
      <vt:lpstr>手机APP实时查询</vt:lpstr>
      <vt:lpstr>幻灯片 54</vt:lpstr>
      <vt:lpstr>报表实例</vt:lpstr>
      <vt:lpstr>报表实例</vt:lpstr>
      <vt:lpstr>报表实例</vt:lpstr>
      <vt:lpstr>报表实例</vt:lpstr>
      <vt:lpstr>幻灯片 59</vt:lpstr>
      <vt:lpstr>典型的接口场景</vt:lpstr>
      <vt:lpstr>接口</vt:lpstr>
      <vt:lpstr>国内外主流ERP系统集成</vt:lpstr>
      <vt:lpstr>HR系统集成</vt:lpstr>
      <vt:lpstr>幻灯片 64</vt:lpstr>
      <vt:lpstr>幻灯片 65</vt:lpstr>
      <vt:lpstr>幻灯片 66</vt:lpstr>
      <vt:lpstr>条码数据采集终端</vt:lpstr>
      <vt:lpstr>幻灯片 68</vt:lpstr>
      <vt:lpstr>幻灯片 69</vt:lpstr>
      <vt:lpstr>幻灯片 70</vt:lpstr>
      <vt:lpstr>典型案例</vt:lpstr>
      <vt:lpstr>幻灯片 72</vt:lpstr>
      <vt:lpstr>幻灯片 73</vt:lpstr>
      <vt:lpstr>幻灯片 74</vt:lpstr>
      <vt:lpstr>新昌塑胶制品有限公司</vt:lpstr>
      <vt:lpstr>雅思电子</vt:lpstr>
      <vt:lpstr>东莞市联基电业有限公司</vt:lpstr>
      <vt:lpstr>环球传动泰州有限公司</vt:lpstr>
      <vt:lpstr>幻灯片 79</vt:lpstr>
      <vt:lpstr>幻灯片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Zhangtiantian</dc:creator>
  <cp:lastModifiedBy>微软用户</cp:lastModifiedBy>
  <cp:revision>222</cp:revision>
  <dcterms:created xsi:type="dcterms:W3CDTF">2015-09-22T01:39:24Z</dcterms:created>
  <dcterms:modified xsi:type="dcterms:W3CDTF">2020-01-08T03:38:50Z</dcterms:modified>
</cp:coreProperties>
</file>